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ango AC" charset="1" panose="00000000000000000000"/>
      <p:regular r:id="rId15"/>
    </p:embeddedFont>
    <p:embeddedFont>
      <p:font typeface="Lookpeach Font TH Bold" charset="1" panose="02000503000000000000"/>
      <p:regular r:id="rId16"/>
    </p:embeddedFont>
    <p:embeddedFont>
      <p:font typeface="Lookpeach Font TH" charset="1" panose="02000503000000000000"/>
      <p:regular r:id="rId17"/>
    </p:embeddedFont>
    <p:embeddedFont>
      <p:font typeface="Cy Grotesk Key Bold" charset="1" panose="00000800000000000000"/>
      <p:regular r:id="rId18"/>
    </p:embeddedFont>
    <p:embeddedFont>
      <p:font typeface="Balsamiq Sans Bold" charset="1" panose="02000603000000000000"/>
      <p:regular r:id="rId19"/>
    </p:embeddedFont>
    <p:embeddedFont>
      <p:font typeface="Balsamiq Sans" charset="1" panose="02000603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83.png" Type="http://schemas.openxmlformats.org/officeDocument/2006/relationships/image"/><Relationship Id="rId15" Target="../media/image84.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5992"/>
        </a:solidFill>
      </p:bgPr>
    </p:bg>
    <p:spTree>
      <p:nvGrpSpPr>
        <p:cNvPr id="1" name=""/>
        <p:cNvGrpSpPr/>
        <p:nvPr/>
      </p:nvGrpSpPr>
      <p:grpSpPr>
        <a:xfrm>
          <a:off x="0" y="0"/>
          <a:ext cx="0" cy="0"/>
          <a:chOff x="0" y="0"/>
          <a:chExt cx="0" cy="0"/>
        </a:xfrm>
      </p:grpSpPr>
      <p:sp>
        <p:nvSpPr>
          <p:cNvPr name="Freeform 2" id="2"/>
          <p:cNvSpPr/>
          <p:nvPr/>
        </p:nvSpPr>
        <p:spPr>
          <a:xfrm flipH="false" flipV="false" rot="0">
            <a:off x="0" y="1274898"/>
            <a:ext cx="7047889" cy="7737204"/>
          </a:xfrm>
          <a:custGeom>
            <a:avLst/>
            <a:gdLst/>
            <a:ahLst/>
            <a:cxnLst/>
            <a:rect r="r" b="b" t="t" l="l"/>
            <a:pathLst>
              <a:path h="7737204" w="7047889">
                <a:moveTo>
                  <a:pt x="0" y="0"/>
                </a:moveTo>
                <a:lnTo>
                  <a:pt x="7047889" y="0"/>
                </a:lnTo>
                <a:lnTo>
                  <a:pt x="7047889" y="7737204"/>
                </a:lnTo>
                <a:lnTo>
                  <a:pt x="0" y="7737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50483" y="5908371"/>
            <a:ext cx="2037060" cy="2368674"/>
          </a:xfrm>
          <a:custGeom>
            <a:avLst/>
            <a:gdLst/>
            <a:ahLst/>
            <a:cxnLst/>
            <a:rect r="r" b="b" t="t" l="l"/>
            <a:pathLst>
              <a:path h="2368674" w="2037060">
                <a:moveTo>
                  <a:pt x="0" y="0"/>
                </a:moveTo>
                <a:lnTo>
                  <a:pt x="2037059" y="0"/>
                </a:lnTo>
                <a:lnTo>
                  <a:pt x="2037059" y="2368674"/>
                </a:lnTo>
                <a:lnTo>
                  <a:pt x="0" y="2368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69012" y="3084035"/>
            <a:ext cx="12563525" cy="2047806"/>
          </a:xfrm>
          <a:prstGeom prst="rect">
            <a:avLst/>
          </a:prstGeom>
        </p:spPr>
        <p:txBody>
          <a:bodyPr anchor="t" rtlCol="false" tIns="0" lIns="0" bIns="0" rIns="0">
            <a:spAutoFit/>
          </a:bodyPr>
          <a:lstStyle/>
          <a:p>
            <a:pPr algn="l">
              <a:lnSpc>
                <a:spcPts val="15281"/>
              </a:lnSpc>
            </a:pPr>
            <a:r>
              <a:rPr lang="en-US" sz="10915">
                <a:solidFill>
                  <a:srgbClr val="F2F8DB"/>
                </a:solidFill>
                <a:latin typeface="Mango AC"/>
                <a:ea typeface="Mango AC"/>
                <a:cs typeface="Mango AC"/>
                <a:sym typeface="Mango AC"/>
              </a:rPr>
              <a:t>MUTUAL FUNDS</a:t>
            </a:r>
          </a:p>
        </p:txBody>
      </p:sp>
      <p:sp>
        <p:nvSpPr>
          <p:cNvPr name="TextBox 5" id="5"/>
          <p:cNvSpPr txBox="true"/>
          <p:nvPr/>
        </p:nvSpPr>
        <p:spPr>
          <a:xfrm rot="0">
            <a:off x="12155535" y="4857750"/>
            <a:ext cx="4282243" cy="1476861"/>
          </a:xfrm>
          <a:prstGeom prst="rect">
            <a:avLst/>
          </a:prstGeom>
        </p:spPr>
        <p:txBody>
          <a:bodyPr anchor="t" rtlCol="false" tIns="0" lIns="0" bIns="0" rIns="0">
            <a:spAutoFit/>
          </a:bodyPr>
          <a:lstStyle/>
          <a:p>
            <a:pPr algn="l">
              <a:lnSpc>
                <a:spcPts val="10988"/>
              </a:lnSpc>
            </a:pPr>
            <a:r>
              <a:rPr lang="en-US" sz="7848">
                <a:solidFill>
                  <a:srgbClr val="F2F8DB"/>
                </a:solidFill>
                <a:latin typeface="Mango AC"/>
                <a:ea typeface="Mango AC"/>
                <a:cs typeface="Mango AC"/>
                <a:sym typeface="Mango AC"/>
              </a:rPr>
              <a:t>In INDIA</a:t>
            </a:r>
          </a:p>
        </p:txBody>
      </p:sp>
      <p:sp>
        <p:nvSpPr>
          <p:cNvPr name="Freeform 6" id="6"/>
          <p:cNvSpPr/>
          <p:nvPr/>
        </p:nvSpPr>
        <p:spPr>
          <a:xfrm flipH="false" flipV="false" rot="472292">
            <a:off x="14622095" y="5908371"/>
            <a:ext cx="4549843" cy="5065615"/>
          </a:xfrm>
          <a:custGeom>
            <a:avLst/>
            <a:gdLst/>
            <a:ahLst/>
            <a:cxnLst/>
            <a:rect r="r" b="b" t="t" l="l"/>
            <a:pathLst>
              <a:path h="5065615" w="4549843">
                <a:moveTo>
                  <a:pt x="0" y="0"/>
                </a:moveTo>
                <a:lnTo>
                  <a:pt x="4549843" y="0"/>
                </a:lnTo>
                <a:lnTo>
                  <a:pt x="4549843" y="5065615"/>
                </a:lnTo>
                <a:lnTo>
                  <a:pt x="0" y="5065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815783" y="6739250"/>
            <a:ext cx="7534547" cy="524292"/>
          </a:xfrm>
          <a:prstGeom prst="rect">
            <a:avLst/>
          </a:prstGeom>
        </p:spPr>
        <p:txBody>
          <a:bodyPr anchor="t" rtlCol="false" tIns="0" lIns="0" bIns="0" rIns="0">
            <a:spAutoFit/>
          </a:bodyPr>
          <a:lstStyle/>
          <a:p>
            <a:pPr algn="l">
              <a:lnSpc>
                <a:spcPts val="4255"/>
              </a:lnSpc>
            </a:pPr>
            <a:r>
              <a:rPr lang="en-US" sz="3431" spc="-199" b="true">
                <a:solidFill>
                  <a:srgbClr val="F2F8DB"/>
                </a:solidFill>
                <a:latin typeface="Lookpeach Font TH Bold"/>
                <a:ea typeface="Lookpeach Font TH Bold"/>
                <a:cs typeface="Lookpeach Font TH Bold"/>
                <a:sym typeface="Lookpeach Font TH Bold"/>
              </a:rPr>
              <a:t>Created by - AADISH KUMAR YADAV</a:t>
            </a:r>
          </a:p>
        </p:txBody>
      </p:sp>
      <p:sp>
        <p:nvSpPr>
          <p:cNvPr name="Freeform 8" id="8"/>
          <p:cNvSpPr/>
          <p:nvPr/>
        </p:nvSpPr>
        <p:spPr>
          <a:xfrm flipH="false" flipV="false" rot="0">
            <a:off x="13778725" y="1425524"/>
            <a:ext cx="1375048" cy="592521"/>
          </a:xfrm>
          <a:custGeom>
            <a:avLst/>
            <a:gdLst/>
            <a:ahLst/>
            <a:cxnLst/>
            <a:rect r="r" b="b" t="t" l="l"/>
            <a:pathLst>
              <a:path h="592521" w="1375048">
                <a:moveTo>
                  <a:pt x="0" y="0"/>
                </a:moveTo>
                <a:lnTo>
                  <a:pt x="1375048" y="0"/>
                </a:lnTo>
                <a:lnTo>
                  <a:pt x="1375048" y="592521"/>
                </a:lnTo>
                <a:lnTo>
                  <a:pt x="0" y="5925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59735" y="8094534"/>
            <a:ext cx="1984265" cy="992133"/>
          </a:xfrm>
          <a:custGeom>
            <a:avLst/>
            <a:gdLst/>
            <a:ahLst/>
            <a:cxnLst/>
            <a:rect r="r" b="b" t="t" l="l"/>
            <a:pathLst>
              <a:path h="992133" w="1984265">
                <a:moveTo>
                  <a:pt x="0" y="0"/>
                </a:moveTo>
                <a:lnTo>
                  <a:pt x="1984265" y="0"/>
                </a:lnTo>
                <a:lnTo>
                  <a:pt x="1984265" y="992133"/>
                </a:lnTo>
                <a:lnTo>
                  <a:pt x="0" y="992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063904" y="9268314"/>
            <a:ext cx="1686871" cy="809698"/>
          </a:xfrm>
          <a:custGeom>
            <a:avLst/>
            <a:gdLst/>
            <a:ahLst/>
            <a:cxnLst/>
            <a:rect r="r" b="b" t="t" l="l"/>
            <a:pathLst>
              <a:path h="809698" w="1686871">
                <a:moveTo>
                  <a:pt x="0" y="0"/>
                </a:moveTo>
                <a:lnTo>
                  <a:pt x="1686871" y="0"/>
                </a:lnTo>
                <a:lnTo>
                  <a:pt x="1686871" y="809698"/>
                </a:lnTo>
                <a:lnTo>
                  <a:pt x="0" y="8096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167789">
            <a:off x="9448734" y="-1093185"/>
            <a:ext cx="2083014" cy="2186370"/>
          </a:xfrm>
          <a:custGeom>
            <a:avLst/>
            <a:gdLst/>
            <a:ahLst/>
            <a:cxnLst/>
            <a:rect r="r" b="b" t="t" l="l"/>
            <a:pathLst>
              <a:path h="2186370" w="2083014">
                <a:moveTo>
                  <a:pt x="0" y="0"/>
                </a:moveTo>
                <a:lnTo>
                  <a:pt x="2083014" y="0"/>
                </a:lnTo>
                <a:lnTo>
                  <a:pt x="2083014" y="2186370"/>
                </a:lnTo>
                <a:lnTo>
                  <a:pt x="0" y="21863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0953256" y="7668181"/>
            <a:ext cx="5650939" cy="426353"/>
          </a:xfrm>
          <a:prstGeom prst="rect">
            <a:avLst/>
          </a:prstGeom>
        </p:spPr>
        <p:txBody>
          <a:bodyPr anchor="t" rtlCol="false" tIns="0" lIns="0" bIns="0" rIns="0">
            <a:spAutoFit/>
          </a:bodyPr>
          <a:lstStyle/>
          <a:p>
            <a:pPr algn="l">
              <a:lnSpc>
                <a:spcPts val="3445"/>
              </a:lnSpc>
            </a:pPr>
            <a:r>
              <a:rPr lang="en-US" sz="2778" spc="-161" b="true">
                <a:solidFill>
                  <a:srgbClr val="F2F8DB"/>
                </a:solidFill>
                <a:latin typeface="Lookpeach Font TH Bold"/>
                <a:ea typeface="Lookpeach Font TH Bold"/>
                <a:cs typeface="Lookpeach Font TH Bold"/>
                <a:sym typeface="Lookpeach Font TH Bold"/>
              </a:rPr>
              <a:t>CLASS - XI science 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AEC"/>
        </a:solidFill>
      </p:bgPr>
    </p:bg>
    <p:spTree>
      <p:nvGrpSpPr>
        <p:cNvPr id="1" name=""/>
        <p:cNvGrpSpPr/>
        <p:nvPr/>
      </p:nvGrpSpPr>
      <p:grpSpPr>
        <a:xfrm>
          <a:off x="0" y="0"/>
          <a:ext cx="0" cy="0"/>
          <a:chOff x="0" y="0"/>
          <a:chExt cx="0" cy="0"/>
        </a:xfrm>
      </p:grpSpPr>
      <p:sp>
        <p:nvSpPr>
          <p:cNvPr name="Freeform 2" id="2"/>
          <p:cNvSpPr/>
          <p:nvPr/>
        </p:nvSpPr>
        <p:spPr>
          <a:xfrm flipH="false" flipV="false" rot="0">
            <a:off x="586608" y="3009991"/>
            <a:ext cx="6447948" cy="5076294"/>
          </a:xfrm>
          <a:custGeom>
            <a:avLst/>
            <a:gdLst/>
            <a:ahLst/>
            <a:cxnLst/>
            <a:rect r="r" b="b" t="t" l="l"/>
            <a:pathLst>
              <a:path h="5076294" w="6447948">
                <a:moveTo>
                  <a:pt x="0" y="0"/>
                </a:moveTo>
                <a:lnTo>
                  <a:pt x="6447949" y="0"/>
                </a:lnTo>
                <a:lnTo>
                  <a:pt x="6447949" y="5076294"/>
                </a:lnTo>
                <a:lnTo>
                  <a:pt x="0" y="5076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17756" y="1172476"/>
            <a:ext cx="2233603" cy="2291943"/>
          </a:xfrm>
          <a:custGeom>
            <a:avLst/>
            <a:gdLst/>
            <a:ahLst/>
            <a:cxnLst/>
            <a:rect r="r" b="b" t="t" l="l"/>
            <a:pathLst>
              <a:path h="2291943" w="2233603">
                <a:moveTo>
                  <a:pt x="0" y="0"/>
                </a:moveTo>
                <a:lnTo>
                  <a:pt x="2233602" y="0"/>
                </a:lnTo>
                <a:lnTo>
                  <a:pt x="2233602" y="2291943"/>
                </a:lnTo>
                <a:lnTo>
                  <a:pt x="0" y="2291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3693" y="2022187"/>
            <a:ext cx="1832119" cy="1612265"/>
          </a:xfrm>
          <a:custGeom>
            <a:avLst/>
            <a:gdLst/>
            <a:ahLst/>
            <a:cxnLst/>
            <a:rect r="r" b="b" t="t" l="l"/>
            <a:pathLst>
              <a:path h="1612265" w="1832119">
                <a:moveTo>
                  <a:pt x="0" y="0"/>
                </a:moveTo>
                <a:lnTo>
                  <a:pt x="1832119" y="0"/>
                </a:lnTo>
                <a:lnTo>
                  <a:pt x="1832119" y="1612266"/>
                </a:lnTo>
                <a:lnTo>
                  <a:pt x="0" y="1612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333806" y="2215707"/>
            <a:ext cx="8545791" cy="2364191"/>
          </a:xfrm>
          <a:prstGeom prst="rect">
            <a:avLst/>
          </a:prstGeom>
        </p:spPr>
        <p:txBody>
          <a:bodyPr anchor="t" rtlCol="false" tIns="0" lIns="0" bIns="0" rIns="0">
            <a:spAutoFit/>
          </a:bodyPr>
          <a:lstStyle/>
          <a:p>
            <a:pPr algn="ctr">
              <a:lnSpc>
                <a:spcPts val="8728"/>
              </a:lnSpc>
            </a:pPr>
            <a:r>
              <a:rPr lang="en-US" sz="7723">
                <a:solidFill>
                  <a:srgbClr val="000000"/>
                </a:solidFill>
                <a:latin typeface="Mango AC"/>
                <a:ea typeface="Mango AC"/>
                <a:cs typeface="Mango AC"/>
                <a:sym typeface="Mango AC"/>
              </a:rPr>
              <a:t>ABOUT</a:t>
            </a:r>
          </a:p>
          <a:p>
            <a:pPr algn="ctr">
              <a:lnSpc>
                <a:spcPts val="8728"/>
              </a:lnSpc>
            </a:pPr>
            <a:r>
              <a:rPr lang="en-US" sz="7723">
                <a:solidFill>
                  <a:srgbClr val="000000"/>
                </a:solidFill>
                <a:latin typeface="Mango AC"/>
                <a:ea typeface="Mango AC"/>
                <a:cs typeface="Mango AC"/>
                <a:sym typeface="Mango AC"/>
              </a:rPr>
              <a:t>MUTUAL FUNDS</a:t>
            </a:r>
          </a:p>
        </p:txBody>
      </p:sp>
      <p:sp>
        <p:nvSpPr>
          <p:cNvPr name="TextBox 6" id="6"/>
          <p:cNvSpPr txBox="true"/>
          <p:nvPr/>
        </p:nvSpPr>
        <p:spPr>
          <a:xfrm rot="0">
            <a:off x="7034557" y="4945567"/>
            <a:ext cx="11144289" cy="2379659"/>
          </a:xfrm>
          <a:prstGeom prst="rect">
            <a:avLst/>
          </a:prstGeom>
        </p:spPr>
        <p:txBody>
          <a:bodyPr anchor="t" rtlCol="false" tIns="0" lIns="0" bIns="0" rIns="0">
            <a:spAutoFit/>
          </a:bodyPr>
          <a:lstStyle/>
          <a:p>
            <a:pPr algn="just" marL="0" indent="0" lvl="0">
              <a:lnSpc>
                <a:spcPts val="4769"/>
              </a:lnSpc>
              <a:spcBef>
                <a:spcPct val="0"/>
              </a:spcBef>
            </a:pPr>
            <a:r>
              <a:rPr lang="en-US" sz="3846" spc="-223">
                <a:solidFill>
                  <a:srgbClr val="000000"/>
                </a:solidFill>
                <a:latin typeface="Lookpeach Font TH"/>
                <a:ea typeface="Lookpeach Font TH"/>
                <a:cs typeface="Lookpeach Font TH"/>
                <a:sym typeface="Lookpeach Font TH"/>
              </a:rPr>
              <a:t>A mutual fund is a professionally managed investment scheme that gathers funds from multiple investors to invest in stocks, bonds, money market instruments, and other securities.</a:t>
            </a:r>
          </a:p>
        </p:txBody>
      </p:sp>
      <p:sp>
        <p:nvSpPr>
          <p:cNvPr name="Freeform 7" id="7"/>
          <p:cNvSpPr/>
          <p:nvPr/>
        </p:nvSpPr>
        <p:spPr>
          <a:xfrm flipH="false" flipV="false" rot="0">
            <a:off x="14255611" y="8266167"/>
            <a:ext cx="1984265" cy="992133"/>
          </a:xfrm>
          <a:custGeom>
            <a:avLst/>
            <a:gdLst/>
            <a:ahLst/>
            <a:cxnLst/>
            <a:rect r="r" b="b" t="t" l="l"/>
            <a:pathLst>
              <a:path h="992133" w="1984265">
                <a:moveTo>
                  <a:pt x="0" y="0"/>
                </a:moveTo>
                <a:lnTo>
                  <a:pt x="1984265" y="0"/>
                </a:lnTo>
                <a:lnTo>
                  <a:pt x="1984265" y="992133"/>
                </a:lnTo>
                <a:lnTo>
                  <a:pt x="0" y="9921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167789">
            <a:off x="2386367" y="9193815"/>
            <a:ext cx="2083014" cy="2186370"/>
          </a:xfrm>
          <a:custGeom>
            <a:avLst/>
            <a:gdLst/>
            <a:ahLst/>
            <a:cxnLst/>
            <a:rect r="r" b="b" t="t" l="l"/>
            <a:pathLst>
              <a:path h="2186370" w="2083014">
                <a:moveTo>
                  <a:pt x="0" y="0"/>
                </a:moveTo>
                <a:lnTo>
                  <a:pt x="2083015" y="0"/>
                </a:lnTo>
                <a:lnTo>
                  <a:pt x="2083015" y="2186370"/>
                </a:lnTo>
                <a:lnTo>
                  <a:pt x="0" y="21863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778725" y="574131"/>
            <a:ext cx="1686871" cy="809698"/>
          </a:xfrm>
          <a:custGeom>
            <a:avLst/>
            <a:gdLst/>
            <a:ahLst/>
            <a:cxnLst/>
            <a:rect r="r" b="b" t="t" l="l"/>
            <a:pathLst>
              <a:path h="809698" w="1686871">
                <a:moveTo>
                  <a:pt x="0" y="0"/>
                </a:moveTo>
                <a:lnTo>
                  <a:pt x="1686871" y="0"/>
                </a:lnTo>
                <a:lnTo>
                  <a:pt x="1686871" y="809698"/>
                </a:lnTo>
                <a:lnTo>
                  <a:pt x="0" y="8096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50066" y="876216"/>
            <a:ext cx="1375048" cy="592521"/>
          </a:xfrm>
          <a:custGeom>
            <a:avLst/>
            <a:gdLst/>
            <a:ahLst/>
            <a:cxnLst/>
            <a:rect r="r" b="b" t="t" l="l"/>
            <a:pathLst>
              <a:path h="592521" w="1375048">
                <a:moveTo>
                  <a:pt x="0" y="0"/>
                </a:moveTo>
                <a:lnTo>
                  <a:pt x="1375048" y="0"/>
                </a:lnTo>
                <a:lnTo>
                  <a:pt x="1375048" y="592521"/>
                </a:lnTo>
                <a:lnTo>
                  <a:pt x="0" y="5925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B695"/>
        </a:solidFill>
      </p:bgPr>
    </p:bg>
    <p:spTree>
      <p:nvGrpSpPr>
        <p:cNvPr id="1" name=""/>
        <p:cNvGrpSpPr/>
        <p:nvPr/>
      </p:nvGrpSpPr>
      <p:grpSpPr>
        <a:xfrm>
          <a:off x="0" y="0"/>
          <a:ext cx="0" cy="0"/>
          <a:chOff x="0" y="0"/>
          <a:chExt cx="0" cy="0"/>
        </a:xfrm>
      </p:grpSpPr>
      <p:sp>
        <p:nvSpPr>
          <p:cNvPr name="Freeform 2" id="2"/>
          <p:cNvSpPr/>
          <p:nvPr/>
        </p:nvSpPr>
        <p:spPr>
          <a:xfrm flipH="false" flipV="false" rot="0">
            <a:off x="-1150366" y="-5150866"/>
            <a:ext cx="20588731" cy="20588731"/>
          </a:xfrm>
          <a:custGeom>
            <a:avLst/>
            <a:gdLst/>
            <a:ahLst/>
            <a:cxnLst/>
            <a:rect r="r" b="b" t="t" l="l"/>
            <a:pathLst>
              <a:path h="20588731" w="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307929">
            <a:off x="13780367" y="4563447"/>
            <a:ext cx="4875044" cy="8377294"/>
          </a:xfrm>
          <a:custGeom>
            <a:avLst/>
            <a:gdLst/>
            <a:ahLst/>
            <a:cxnLst/>
            <a:rect r="r" b="b" t="t" l="l"/>
            <a:pathLst>
              <a:path h="8377294" w="4875044">
                <a:moveTo>
                  <a:pt x="0" y="0"/>
                </a:moveTo>
                <a:lnTo>
                  <a:pt x="4875044" y="0"/>
                </a:lnTo>
                <a:lnTo>
                  <a:pt x="4875044" y="8377293"/>
                </a:lnTo>
                <a:lnTo>
                  <a:pt x="0" y="837729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17557" y="1631121"/>
            <a:ext cx="7287949" cy="8000742"/>
          </a:xfrm>
          <a:custGeom>
            <a:avLst/>
            <a:gdLst/>
            <a:ahLst/>
            <a:cxnLst/>
            <a:rect r="r" b="b" t="t" l="l"/>
            <a:pathLst>
              <a:path h="8000742" w="7287949">
                <a:moveTo>
                  <a:pt x="0" y="0"/>
                </a:moveTo>
                <a:lnTo>
                  <a:pt x="7287949" y="0"/>
                </a:lnTo>
                <a:lnTo>
                  <a:pt x="7287949" y="8000742"/>
                </a:lnTo>
                <a:lnTo>
                  <a:pt x="0" y="8000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211482"/>
            <a:ext cx="9858595" cy="1749425"/>
          </a:xfrm>
          <a:prstGeom prst="rect">
            <a:avLst/>
          </a:prstGeom>
        </p:spPr>
        <p:txBody>
          <a:bodyPr anchor="t" rtlCol="false" tIns="0" lIns="0" bIns="0" rIns="0">
            <a:spAutoFit/>
          </a:bodyPr>
          <a:lstStyle/>
          <a:p>
            <a:pPr algn="ctr">
              <a:lnSpc>
                <a:spcPts val="6999"/>
              </a:lnSpc>
            </a:pPr>
            <a:r>
              <a:rPr lang="en-US" sz="4999" b="true">
                <a:solidFill>
                  <a:srgbClr val="000000"/>
                </a:solidFill>
                <a:latin typeface="Cy Grotesk Key Bold"/>
                <a:ea typeface="Cy Grotesk Key Bold"/>
                <a:cs typeface="Cy Grotesk Key Bold"/>
                <a:sym typeface="Cy Grotesk Key Bold"/>
              </a:rPr>
              <a:t>HISTORY OF MUTUAL FUNDS IN INDIA</a:t>
            </a:r>
          </a:p>
        </p:txBody>
      </p:sp>
      <p:sp>
        <p:nvSpPr>
          <p:cNvPr name="TextBox 6" id="6"/>
          <p:cNvSpPr txBox="true"/>
          <p:nvPr/>
        </p:nvSpPr>
        <p:spPr>
          <a:xfrm rot="0">
            <a:off x="1489383" y="4179982"/>
            <a:ext cx="9528174" cy="4798280"/>
          </a:xfrm>
          <a:prstGeom prst="rect">
            <a:avLst/>
          </a:prstGeom>
        </p:spPr>
        <p:txBody>
          <a:bodyPr anchor="t" rtlCol="false" tIns="0" lIns="0" bIns="0" rIns="0">
            <a:spAutoFit/>
          </a:bodyPr>
          <a:lstStyle/>
          <a:p>
            <a:pPr algn="just" marL="0" indent="0" lvl="0">
              <a:lnSpc>
                <a:spcPts val="2752"/>
              </a:lnSpc>
            </a:pPr>
            <a:r>
              <a:rPr lang="en-US" b="true" sz="1966">
                <a:solidFill>
                  <a:srgbClr val="000000"/>
                </a:solidFill>
                <a:latin typeface="Balsamiq Sans Bold"/>
                <a:ea typeface="Balsamiq Sans Bold"/>
                <a:cs typeface="Balsamiq Sans Bold"/>
                <a:sym typeface="Balsamiq Sans Bold"/>
              </a:rPr>
              <a:t>The mutual fund industry in India has undergone remarkable growth and transformation since its inception in 1963. It started with the goal of promoting public savings and investments and has evolved into a robust sector catering to diverse investor needs.</a:t>
            </a:r>
          </a:p>
          <a:p>
            <a:pPr algn="just" marL="424530" indent="-212265" lvl="1">
              <a:lnSpc>
                <a:spcPts val="2752"/>
              </a:lnSpc>
              <a:buFont typeface="Arial"/>
              <a:buChar char="•"/>
            </a:pPr>
            <a:r>
              <a:rPr lang="en-US" b="true" sz="1966">
                <a:solidFill>
                  <a:srgbClr val="000000"/>
                </a:solidFill>
                <a:latin typeface="Balsamiq Sans Bold"/>
                <a:ea typeface="Balsamiq Sans Bold"/>
                <a:cs typeface="Balsamiq Sans Bold"/>
                <a:sym typeface="Balsamiq Sans Bold"/>
              </a:rPr>
              <a:t>1963: Formation of the Unit Trust of India (UTI) by the government to encourage savings.</a:t>
            </a:r>
          </a:p>
          <a:p>
            <a:pPr algn="just" marL="424530" indent="-212265" lvl="1">
              <a:lnSpc>
                <a:spcPts val="2752"/>
              </a:lnSpc>
              <a:buFont typeface="Arial"/>
              <a:buChar char="•"/>
            </a:pPr>
            <a:r>
              <a:rPr lang="en-US" b="true" sz="1966">
                <a:solidFill>
                  <a:srgbClr val="000000"/>
                </a:solidFill>
                <a:latin typeface="Balsamiq Sans Bold"/>
                <a:ea typeface="Balsamiq Sans Bold"/>
                <a:cs typeface="Balsamiq Sans Bold"/>
                <a:sym typeface="Balsamiq Sans Bold"/>
              </a:rPr>
              <a:t>1987: Introduction of public sector mutual funds, starting with SBI Mutual Fund.</a:t>
            </a:r>
          </a:p>
          <a:p>
            <a:pPr algn="just" marL="424530" indent="-212265" lvl="1">
              <a:lnSpc>
                <a:spcPts val="2752"/>
              </a:lnSpc>
              <a:buFont typeface="Arial"/>
              <a:buChar char="•"/>
            </a:pPr>
            <a:r>
              <a:rPr lang="en-US" b="true" sz="1966">
                <a:solidFill>
                  <a:srgbClr val="000000"/>
                </a:solidFill>
                <a:latin typeface="Balsamiq Sans Bold"/>
                <a:ea typeface="Balsamiq Sans Bold"/>
                <a:cs typeface="Balsamiq Sans Bold"/>
                <a:sym typeface="Balsamiq Sans Bold"/>
              </a:rPr>
              <a:t>1993: Entry of private sector mutual funds and establishment of SEBI as the regulator.</a:t>
            </a:r>
          </a:p>
          <a:p>
            <a:pPr algn="just" marL="424530" indent="-212265" lvl="1">
              <a:lnSpc>
                <a:spcPts val="2752"/>
              </a:lnSpc>
              <a:buFont typeface="Arial"/>
              <a:buChar char="•"/>
            </a:pPr>
            <a:r>
              <a:rPr lang="en-US" b="true" sz="1966">
                <a:solidFill>
                  <a:srgbClr val="000000"/>
                </a:solidFill>
                <a:latin typeface="Balsamiq Sans Bold"/>
                <a:ea typeface="Balsamiq Sans Bold"/>
                <a:cs typeface="Balsamiq Sans Bold"/>
                <a:sym typeface="Balsamiq Sans Bold"/>
              </a:rPr>
              <a:t>2000s: Rapid growth in Assets Under Management (AUM) and industry consolidation.</a:t>
            </a:r>
          </a:p>
          <a:p>
            <a:pPr algn="just" marL="424530" indent="-212265" lvl="1">
              <a:lnSpc>
                <a:spcPts val="2752"/>
              </a:lnSpc>
              <a:buFont typeface="Arial"/>
              <a:buChar char="•"/>
            </a:pPr>
            <a:r>
              <a:rPr lang="en-US" b="true" sz="1966">
                <a:solidFill>
                  <a:srgbClr val="000000"/>
                </a:solidFill>
                <a:latin typeface="Balsamiq Sans Bold"/>
                <a:ea typeface="Balsamiq Sans Bold"/>
                <a:cs typeface="Balsamiq Sans Bold"/>
                <a:sym typeface="Balsamiq Sans Bold"/>
              </a:rPr>
              <a:t>2010s Onwards: Surge in retail participation due to increased awareness and technology.</a:t>
            </a:r>
          </a:p>
          <a:p>
            <a:pPr algn="just" marL="424530" indent="-212265" lvl="1">
              <a:lnSpc>
                <a:spcPts val="2752"/>
              </a:lnSpc>
              <a:spcBef>
                <a:spcPct val="0"/>
              </a:spcBef>
              <a:buFont typeface="Arial"/>
              <a:buChar char="•"/>
            </a:pPr>
            <a:r>
              <a:rPr lang="en-US" b="true" sz="1966">
                <a:solidFill>
                  <a:srgbClr val="000000"/>
                </a:solidFill>
                <a:latin typeface="Balsamiq Sans Bold"/>
                <a:ea typeface="Balsamiq Sans Bold"/>
                <a:cs typeface="Balsamiq Sans Bold"/>
                <a:sym typeface="Balsamiq Sans Bold"/>
              </a:rPr>
              <a:t>2023: AUM grew by 23.43%, reaching ₹50.24 lakh crore in November.</a:t>
            </a:r>
          </a:p>
        </p:txBody>
      </p:sp>
      <p:sp>
        <p:nvSpPr>
          <p:cNvPr name="Freeform 7" id="7"/>
          <p:cNvSpPr/>
          <p:nvPr/>
        </p:nvSpPr>
        <p:spPr>
          <a:xfrm flipH="false" flipV="false" rot="-4307929">
            <a:off x="429929" y="-2645913"/>
            <a:ext cx="4543136" cy="7806941"/>
          </a:xfrm>
          <a:custGeom>
            <a:avLst/>
            <a:gdLst/>
            <a:ahLst/>
            <a:cxnLst/>
            <a:rect r="r" b="b" t="t" l="l"/>
            <a:pathLst>
              <a:path h="7806941" w="4543136">
                <a:moveTo>
                  <a:pt x="0" y="0"/>
                </a:moveTo>
                <a:lnTo>
                  <a:pt x="4543136" y="0"/>
                </a:lnTo>
                <a:lnTo>
                  <a:pt x="4543136" y="7806941"/>
                </a:lnTo>
                <a:lnTo>
                  <a:pt x="0" y="7806941"/>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017557" y="1083932"/>
            <a:ext cx="1766999" cy="2054650"/>
          </a:xfrm>
          <a:custGeom>
            <a:avLst/>
            <a:gdLst/>
            <a:ahLst/>
            <a:cxnLst/>
            <a:rect r="r" b="b" t="t" l="l"/>
            <a:pathLst>
              <a:path h="2054650" w="1766999">
                <a:moveTo>
                  <a:pt x="0" y="0"/>
                </a:moveTo>
                <a:lnTo>
                  <a:pt x="1767000" y="0"/>
                </a:lnTo>
                <a:lnTo>
                  <a:pt x="1767000" y="2054650"/>
                </a:lnTo>
                <a:lnTo>
                  <a:pt x="0" y="2054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944413">
            <a:off x="14962589" y="6505181"/>
            <a:ext cx="2510600" cy="2566599"/>
          </a:xfrm>
          <a:custGeom>
            <a:avLst/>
            <a:gdLst/>
            <a:ahLst/>
            <a:cxnLst/>
            <a:rect r="r" b="b" t="t" l="l"/>
            <a:pathLst>
              <a:path h="2566599" w="2510600">
                <a:moveTo>
                  <a:pt x="0" y="0"/>
                </a:moveTo>
                <a:lnTo>
                  <a:pt x="2510600" y="0"/>
                </a:lnTo>
                <a:lnTo>
                  <a:pt x="2510600" y="2566599"/>
                </a:lnTo>
                <a:lnTo>
                  <a:pt x="0" y="25665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07682" y="-1730398"/>
            <a:ext cx="4079354" cy="3775257"/>
          </a:xfrm>
          <a:custGeom>
            <a:avLst/>
            <a:gdLst/>
            <a:ahLst/>
            <a:cxnLst/>
            <a:rect r="r" b="b" t="t" l="l"/>
            <a:pathLst>
              <a:path h="3775257" w="4079354">
                <a:moveTo>
                  <a:pt x="0" y="0"/>
                </a:moveTo>
                <a:lnTo>
                  <a:pt x="4079354" y="0"/>
                </a:lnTo>
                <a:lnTo>
                  <a:pt x="4079354" y="3775257"/>
                </a:lnTo>
                <a:lnTo>
                  <a:pt x="0" y="37752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440564">
            <a:off x="-188697" y="8680846"/>
            <a:ext cx="1566584" cy="1902034"/>
          </a:xfrm>
          <a:custGeom>
            <a:avLst/>
            <a:gdLst/>
            <a:ahLst/>
            <a:cxnLst/>
            <a:rect r="r" b="b" t="t" l="l"/>
            <a:pathLst>
              <a:path h="1902034" w="1566584">
                <a:moveTo>
                  <a:pt x="0" y="0"/>
                </a:moveTo>
                <a:lnTo>
                  <a:pt x="1566585" y="0"/>
                </a:lnTo>
                <a:lnTo>
                  <a:pt x="1566585" y="1902034"/>
                </a:lnTo>
                <a:lnTo>
                  <a:pt x="0" y="19020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AEC"/>
        </a:solidFill>
      </p:bgPr>
    </p:bg>
    <p:spTree>
      <p:nvGrpSpPr>
        <p:cNvPr id="1" name=""/>
        <p:cNvGrpSpPr/>
        <p:nvPr/>
      </p:nvGrpSpPr>
      <p:grpSpPr>
        <a:xfrm>
          <a:off x="0" y="0"/>
          <a:ext cx="0" cy="0"/>
          <a:chOff x="0" y="0"/>
          <a:chExt cx="0" cy="0"/>
        </a:xfrm>
      </p:grpSpPr>
      <p:sp>
        <p:nvSpPr>
          <p:cNvPr name="Freeform 2" id="2"/>
          <p:cNvSpPr/>
          <p:nvPr/>
        </p:nvSpPr>
        <p:spPr>
          <a:xfrm flipH="false" flipV="false" rot="0">
            <a:off x="12992873" y="1562450"/>
            <a:ext cx="5709930" cy="6515481"/>
          </a:xfrm>
          <a:custGeom>
            <a:avLst/>
            <a:gdLst/>
            <a:ahLst/>
            <a:cxnLst/>
            <a:rect r="r" b="b" t="t" l="l"/>
            <a:pathLst>
              <a:path h="6515481" w="5709930">
                <a:moveTo>
                  <a:pt x="0" y="0"/>
                </a:moveTo>
                <a:lnTo>
                  <a:pt x="5709930" y="0"/>
                </a:lnTo>
                <a:lnTo>
                  <a:pt x="5709930" y="6515481"/>
                </a:lnTo>
                <a:lnTo>
                  <a:pt x="0" y="6515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69799" y="6549381"/>
            <a:ext cx="3637806" cy="4416762"/>
          </a:xfrm>
          <a:custGeom>
            <a:avLst/>
            <a:gdLst/>
            <a:ahLst/>
            <a:cxnLst/>
            <a:rect r="r" b="b" t="t" l="l"/>
            <a:pathLst>
              <a:path h="4416762" w="3637806">
                <a:moveTo>
                  <a:pt x="0" y="0"/>
                </a:moveTo>
                <a:lnTo>
                  <a:pt x="3637806" y="0"/>
                </a:lnTo>
                <a:lnTo>
                  <a:pt x="3637806" y="4416762"/>
                </a:lnTo>
                <a:lnTo>
                  <a:pt x="0" y="4416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7288" y="1068519"/>
            <a:ext cx="8026023" cy="2629478"/>
          </a:xfrm>
          <a:prstGeom prst="rect">
            <a:avLst/>
          </a:prstGeom>
        </p:spPr>
        <p:txBody>
          <a:bodyPr anchor="t" rtlCol="false" tIns="0" lIns="0" bIns="0" rIns="0">
            <a:spAutoFit/>
          </a:bodyPr>
          <a:lstStyle/>
          <a:p>
            <a:pPr algn="l">
              <a:lnSpc>
                <a:spcPts val="10001"/>
              </a:lnSpc>
            </a:pPr>
            <a:r>
              <a:rPr lang="en-US" sz="7143">
                <a:solidFill>
                  <a:srgbClr val="000000"/>
                </a:solidFill>
                <a:latin typeface="Mango AC"/>
                <a:ea typeface="Mango AC"/>
                <a:cs typeface="Mango AC"/>
                <a:sym typeface="Mango AC"/>
              </a:rPr>
              <a:t>TYPES OF MUTUAL FUNDS</a:t>
            </a:r>
          </a:p>
        </p:txBody>
      </p:sp>
      <p:sp>
        <p:nvSpPr>
          <p:cNvPr name="TextBox 5" id="5"/>
          <p:cNvSpPr txBox="true"/>
          <p:nvPr/>
        </p:nvSpPr>
        <p:spPr>
          <a:xfrm rot="0">
            <a:off x="627288" y="3812897"/>
            <a:ext cx="12365585" cy="4820441"/>
          </a:xfrm>
          <a:prstGeom prst="rect">
            <a:avLst/>
          </a:prstGeom>
        </p:spPr>
        <p:txBody>
          <a:bodyPr anchor="t" rtlCol="false" tIns="0" lIns="0" bIns="0" rIns="0">
            <a:spAutoFit/>
          </a:bodyPr>
          <a:lstStyle/>
          <a:p>
            <a:pPr algn="l" marL="589232" indent="-294616"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Equity Funds -</a:t>
            </a:r>
            <a:r>
              <a:rPr lang="en-US" sz="2729" spc="-158">
                <a:solidFill>
                  <a:srgbClr val="000000"/>
                </a:solidFill>
                <a:latin typeface="Lookpeach Font TH"/>
                <a:ea typeface="Lookpeach Font TH"/>
                <a:cs typeface="Lookpeach Font TH"/>
                <a:sym typeface="Lookpeach Font TH"/>
              </a:rPr>
              <a:t> Funds that primarily invest in equity shares of companies.</a:t>
            </a:r>
          </a:p>
          <a:p>
            <a:pPr algn="l" marL="0" indent="0" lvl="0">
              <a:lnSpc>
                <a:spcPts val="812"/>
              </a:lnSpc>
            </a:pPr>
          </a:p>
          <a:p>
            <a:pPr algn="l" marL="589232" indent="-294616"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Debt Funds -</a:t>
            </a:r>
            <a:r>
              <a:rPr lang="en-US" sz="2729" spc="-158">
                <a:solidFill>
                  <a:srgbClr val="000000"/>
                </a:solidFill>
                <a:latin typeface="Lookpeach Font TH"/>
                <a:ea typeface="Lookpeach Font TH"/>
                <a:cs typeface="Lookpeach Font TH"/>
                <a:sym typeface="Lookpeach Font TH"/>
              </a:rPr>
              <a:t> Funds that invest in debt instruments such as short and long-term bonds, government securities, T-bills, corporate paper, commercial paper, etc.</a:t>
            </a:r>
          </a:p>
          <a:p>
            <a:pPr algn="l" marL="0" indent="0" lvl="0">
              <a:lnSpc>
                <a:spcPts val="812"/>
              </a:lnSpc>
            </a:pPr>
          </a:p>
          <a:p>
            <a:pPr algn="l" marL="589232" indent="-294616"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Hybrid Funds -</a:t>
            </a:r>
            <a:r>
              <a:rPr lang="en-US" sz="2729" spc="-158">
                <a:solidFill>
                  <a:srgbClr val="000000"/>
                </a:solidFill>
                <a:latin typeface="Lookpeach Font TH"/>
                <a:ea typeface="Lookpeach Font TH"/>
                <a:cs typeface="Lookpeach Font TH"/>
                <a:sym typeface="Lookpeach Font TH"/>
              </a:rPr>
              <a:t> These are funds that invest in debt as well as equity instruments.</a:t>
            </a:r>
          </a:p>
          <a:p>
            <a:pPr algn="l">
              <a:lnSpc>
                <a:spcPts val="812"/>
              </a:lnSpc>
            </a:pPr>
          </a:p>
          <a:p>
            <a:pPr algn="l" marL="589232" indent="-294616"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Gold ETF - </a:t>
            </a:r>
            <a:r>
              <a:rPr lang="en-US" sz="2729" spc="-158">
                <a:solidFill>
                  <a:srgbClr val="000000"/>
                </a:solidFill>
                <a:latin typeface="Lookpeach Font TH"/>
                <a:ea typeface="Lookpeach Font TH"/>
                <a:cs typeface="Lookpeach Font TH"/>
                <a:sym typeface="Lookpeach Font TH"/>
              </a:rPr>
              <a:t>An exchange-traded fund that buys and sells gold.</a:t>
            </a:r>
          </a:p>
          <a:p>
            <a:pPr algn="l">
              <a:lnSpc>
                <a:spcPts val="812"/>
              </a:lnSpc>
            </a:pPr>
          </a:p>
          <a:p>
            <a:pPr algn="l" marL="589232" indent="-294616"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Real Estate Funds -</a:t>
            </a:r>
            <a:r>
              <a:rPr lang="en-US" sz="2729" spc="-158">
                <a:solidFill>
                  <a:srgbClr val="000000"/>
                </a:solidFill>
                <a:latin typeface="Lookpeach Font TH"/>
                <a:ea typeface="Lookpeach Font TH"/>
                <a:cs typeface="Lookpeach Font TH"/>
                <a:sym typeface="Lookpeach Font TH"/>
              </a:rPr>
              <a:t> These funds invest in properties.</a:t>
            </a:r>
          </a:p>
          <a:p>
            <a:pPr algn="l">
              <a:lnSpc>
                <a:spcPts val="812"/>
              </a:lnSpc>
            </a:pPr>
          </a:p>
          <a:p>
            <a:pPr algn="l" marL="589233" indent="-294617"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Money Market Funds -</a:t>
            </a:r>
            <a:r>
              <a:rPr lang="en-US" sz="2729" spc="-158">
                <a:solidFill>
                  <a:srgbClr val="000000"/>
                </a:solidFill>
                <a:latin typeface="Lookpeach Font TH"/>
                <a:ea typeface="Lookpeach Font TH"/>
                <a:cs typeface="Lookpeach Font TH"/>
                <a:sym typeface="Lookpeach Font TH"/>
              </a:rPr>
              <a:t> Invest in short-term debt; very low risk.</a:t>
            </a:r>
          </a:p>
          <a:p>
            <a:pPr algn="l">
              <a:lnSpc>
                <a:spcPts val="812"/>
              </a:lnSpc>
            </a:pPr>
          </a:p>
          <a:p>
            <a:pPr algn="l" marL="589233" indent="-294617" lvl="1">
              <a:lnSpc>
                <a:spcPts val="3384"/>
              </a:lnSpc>
              <a:buFont typeface="Arial"/>
              <a:buChar char="•"/>
            </a:pPr>
            <a:r>
              <a:rPr lang="en-US" b="true" sz="2729" spc="-158">
                <a:solidFill>
                  <a:srgbClr val="000000"/>
                </a:solidFill>
                <a:latin typeface="Lookpeach Font TH Bold"/>
                <a:ea typeface="Lookpeach Font TH Bold"/>
                <a:cs typeface="Lookpeach Font TH Bold"/>
                <a:sym typeface="Lookpeach Font TH Bold"/>
              </a:rPr>
              <a:t>Index Funds - </a:t>
            </a:r>
            <a:r>
              <a:rPr lang="en-US" sz="2729" spc="-158">
                <a:solidFill>
                  <a:srgbClr val="000000"/>
                </a:solidFill>
                <a:latin typeface="Lookpeach Font TH"/>
                <a:ea typeface="Lookpeach Font TH"/>
                <a:cs typeface="Lookpeach Font TH"/>
                <a:sym typeface="Lookpeach Font TH"/>
              </a:rPr>
              <a:t>Track a market index; passive investment.</a:t>
            </a:r>
          </a:p>
        </p:txBody>
      </p:sp>
      <p:sp>
        <p:nvSpPr>
          <p:cNvPr name="Freeform 6" id="6"/>
          <p:cNvSpPr/>
          <p:nvPr/>
        </p:nvSpPr>
        <p:spPr>
          <a:xfrm flipH="false" flipV="false" rot="0">
            <a:off x="7406197" y="1344744"/>
            <a:ext cx="1984265" cy="992133"/>
          </a:xfrm>
          <a:custGeom>
            <a:avLst/>
            <a:gdLst/>
            <a:ahLst/>
            <a:cxnLst/>
            <a:rect r="r" b="b" t="t" l="l"/>
            <a:pathLst>
              <a:path h="992133" w="1984265">
                <a:moveTo>
                  <a:pt x="0" y="0"/>
                </a:moveTo>
                <a:lnTo>
                  <a:pt x="1984265" y="0"/>
                </a:lnTo>
                <a:lnTo>
                  <a:pt x="1984265" y="992132"/>
                </a:lnTo>
                <a:lnTo>
                  <a:pt x="0" y="992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167789">
            <a:off x="1366328" y="9073041"/>
            <a:ext cx="2307862" cy="2422375"/>
          </a:xfrm>
          <a:custGeom>
            <a:avLst/>
            <a:gdLst/>
            <a:ahLst/>
            <a:cxnLst/>
            <a:rect r="r" b="b" t="t" l="l"/>
            <a:pathLst>
              <a:path h="2422375" w="2307862">
                <a:moveTo>
                  <a:pt x="0" y="0"/>
                </a:moveTo>
                <a:lnTo>
                  <a:pt x="2307862" y="0"/>
                </a:lnTo>
                <a:lnTo>
                  <a:pt x="2307862" y="2422374"/>
                </a:lnTo>
                <a:lnTo>
                  <a:pt x="0" y="24223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552978" y="8633337"/>
            <a:ext cx="1797515" cy="862807"/>
          </a:xfrm>
          <a:custGeom>
            <a:avLst/>
            <a:gdLst/>
            <a:ahLst/>
            <a:cxnLst/>
            <a:rect r="r" b="b" t="t" l="l"/>
            <a:pathLst>
              <a:path h="862807" w="1797515">
                <a:moveTo>
                  <a:pt x="0" y="0"/>
                </a:moveTo>
                <a:lnTo>
                  <a:pt x="1797515" y="0"/>
                </a:lnTo>
                <a:lnTo>
                  <a:pt x="1797515" y="862808"/>
                </a:lnTo>
                <a:lnTo>
                  <a:pt x="0" y="862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092129" y="732440"/>
            <a:ext cx="1375048" cy="592521"/>
          </a:xfrm>
          <a:custGeom>
            <a:avLst/>
            <a:gdLst/>
            <a:ahLst/>
            <a:cxnLst/>
            <a:rect r="r" b="b" t="t" l="l"/>
            <a:pathLst>
              <a:path h="592521" w="1375048">
                <a:moveTo>
                  <a:pt x="0" y="0"/>
                </a:moveTo>
                <a:lnTo>
                  <a:pt x="1375048" y="0"/>
                </a:lnTo>
                <a:lnTo>
                  <a:pt x="1375048" y="592520"/>
                </a:lnTo>
                <a:lnTo>
                  <a:pt x="0" y="5925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B695"/>
        </a:solidFill>
      </p:bgPr>
    </p:bg>
    <p:spTree>
      <p:nvGrpSpPr>
        <p:cNvPr id="1" name=""/>
        <p:cNvGrpSpPr/>
        <p:nvPr/>
      </p:nvGrpSpPr>
      <p:grpSpPr>
        <a:xfrm>
          <a:off x="0" y="0"/>
          <a:ext cx="0" cy="0"/>
          <a:chOff x="0" y="0"/>
          <a:chExt cx="0" cy="0"/>
        </a:xfrm>
      </p:grpSpPr>
      <p:sp>
        <p:nvSpPr>
          <p:cNvPr name="Freeform 2" id="2"/>
          <p:cNvSpPr/>
          <p:nvPr/>
        </p:nvSpPr>
        <p:spPr>
          <a:xfrm flipH="false" flipV="false" rot="0">
            <a:off x="-1150366" y="-5150866"/>
            <a:ext cx="20588731" cy="20588731"/>
          </a:xfrm>
          <a:custGeom>
            <a:avLst/>
            <a:gdLst/>
            <a:ahLst/>
            <a:cxnLst/>
            <a:rect r="r" b="b" t="t" l="l"/>
            <a:pathLst>
              <a:path h="20588731" w="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133670">
            <a:off x="-1408822" y="4739898"/>
            <a:ext cx="4875044" cy="8377294"/>
          </a:xfrm>
          <a:custGeom>
            <a:avLst/>
            <a:gdLst/>
            <a:ahLst/>
            <a:cxnLst/>
            <a:rect r="r" b="b" t="t" l="l"/>
            <a:pathLst>
              <a:path h="8377294" w="4875044">
                <a:moveTo>
                  <a:pt x="0" y="0"/>
                </a:moveTo>
                <a:lnTo>
                  <a:pt x="4875044" y="0"/>
                </a:lnTo>
                <a:lnTo>
                  <a:pt x="4875044" y="8377294"/>
                </a:lnTo>
                <a:lnTo>
                  <a:pt x="0" y="837729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133670">
            <a:off x="13400386" y="-2650887"/>
            <a:ext cx="4875044" cy="8377294"/>
          </a:xfrm>
          <a:custGeom>
            <a:avLst/>
            <a:gdLst/>
            <a:ahLst/>
            <a:cxnLst/>
            <a:rect r="r" b="b" t="t" l="l"/>
            <a:pathLst>
              <a:path h="8377294" w="4875044">
                <a:moveTo>
                  <a:pt x="0" y="0"/>
                </a:moveTo>
                <a:lnTo>
                  <a:pt x="4875044" y="0"/>
                </a:lnTo>
                <a:lnTo>
                  <a:pt x="4875044" y="8377293"/>
                </a:lnTo>
                <a:lnTo>
                  <a:pt x="0" y="837729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82157" y="802882"/>
            <a:ext cx="5056209" cy="5168986"/>
          </a:xfrm>
          <a:custGeom>
            <a:avLst/>
            <a:gdLst/>
            <a:ahLst/>
            <a:cxnLst/>
            <a:rect r="r" b="b" t="t" l="l"/>
            <a:pathLst>
              <a:path h="5168986" w="5056209">
                <a:moveTo>
                  <a:pt x="0" y="0"/>
                </a:moveTo>
                <a:lnTo>
                  <a:pt x="5056209" y="0"/>
                </a:lnTo>
                <a:lnTo>
                  <a:pt x="5056209" y="5168987"/>
                </a:lnTo>
                <a:lnTo>
                  <a:pt x="0" y="51689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56947" y="5372955"/>
            <a:ext cx="4508721" cy="4508721"/>
          </a:xfrm>
          <a:custGeom>
            <a:avLst/>
            <a:gdLst/>
            <a:ahLst/>
            <a:cxnLst/>
            <a:rect r="r" b="b" t="t" l="l"/>
            <a:pathLst>
              <a:path h="4508721" w="4508721">
                <a:moveTo>
                  <a:pt x="0" y="0"/>
                </a:moveTo>
                <a:lnTo>
                  <a:pt x="4508722" y="0"/>
                </a:lnTo>
                <a:lnTo>
                  <a:pt x="4508722" y="4508721"/>
                </a:lnTo>
                <a:lnTo>
                  <a:pt x="0" y="45087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013405" y="1011827"/>
            <a:ext cx="10917685" cy="1888183"/>
          </a:xfrm>
          <a:prstGeom prst="rect">
            <a:avLst/>
          </a:prstGeom>
        </p:spPr>
        <p:txBody>
          <a:bodyPr anchor="t" rtlCol="false" tIns="0" lIns="0" bIns="0" rIns="0">
            <a:spAutoFit/>
          </a:bodyPr>
          <a:lstStyle/>
          <a:p>
            <a:pPr algn="ctr">
              <a:lnSpc>
                <a:spcPts val="15397"/>
              </a:lnSpc>
            </a:pPr>
            <a:r>
              <a:rPr lang="en-US" sz="10997" b="true">
                <a:solidFill>
                  <a:srgbClr val="000000"/>
                </a:solidFill>
                <a:latin typeface="Cy Grotesk Key Bold"/>
                <a:ea typeface="Cy Grotesk Key Bold"/>
                <a:cs typeface="Cy Grotesk Key Bold"/>
                <a:sym typeface="Cy Grotesk Key Bold"/>
              </a:rPr>
              <a:t>ADVANTAGES</a:t>
            </a:r>
          </a:p>
        </p:txBody>
      </p:sp>
      <p:sp>
        <p:nvSpPr>
          <p:cNvPr name="TextBox 8" id="8"/>
          <p:cNvSpPr txBox="true"/>
          <p:nvPr/>
        </p:nvSpPr>
        <p:spPr>
          <a:xfrm rot="0">
            <a:off x="3804350" y="3974945"/>
            <a:ext cx="10754086" cy="5370608"/>
          </a:xfrm>
          <a:prstGeom prst="rect">
            <a:avLst/>
          </a:prstGeom>
        </p:spPr>
        <p:txBody>
          <a:bodyPr anchor="t" rtlCol="false" tIns="0" lIns="0" bIns="0" rIns="0">
            <a:spAutoFit/>
          </a:bodyPr>
          <a:lstStyle/>
          <a:p>
            <a:pPr algn="just">
              <a:lnSpc>
                <a:spcPts val="3155"/>
              </a:lnSpc>
            </a:pPr>
            <a:r>
              <a:rPr lang="en-US" sz="2253" b="true">
                <a:solidFill>
                  <a:srgbClr val="000000"/>
                </a:solidFill>
                <a:latin typeface="Balsamiq Sans Bold"/>
                <a:ea typeface="Balsamiq Sans Bold"/>
                <a:cs typeface="Balsamiq Sans Bold"/>
                <a:sym typeface="Balsamiq Sans Bold"/>
              </a:rPr>
              <a:t>Diversification:</a:t>
            </a:r>
            <a:r>
              <a:rPr lang="en-US" sz="2253">
                <a:solidFill>
                  <a:srgbClr val="000000"/>
                </a:solidFill>
                <a:latin typeface="Balsamiq Sans"/>
                <a:ea typeface="Balsamiq Sans"/>
                <a:cs typeface="Balsamiq Sans"/>
                <a:sym typeface="Balsamiq Sans"/>
              </a:rPr>
              <a:t> By pooling resources, mutual funds invest in a variety of securities, reducing the risk associated with individual investments.</a:t>
            </a:r>
          </a:p>
          <a:p>
            <a:pPr algn="just">
              <a:lnSpc>
                <a:spcPts val="1065"/>
              </a:lnSpc>
            </a:pPr>
          </a:p>
          <a:p>
            <a:pPr algn="just">
              <a:lnSpc>
                <a:spcPts val="3155"/>
              </a:lnSpc>
            </a:pPr>
            <a:r>
              <a:rPr lang="en-US" sz="2253" b="true">
                <a:solidFill>
                  <a:srgbClr val="000000"/>
                </a:solidFill>
                <a:latin typeface="Balsamiq Sans Bold"/>
                <a:ea typeface="Balsamiq Sans Bold"/>
                <a:cs typeface="Balsamiq Sans Bold"/>
                <a:sym typeface="Balsamiq Sans Bold"/>
              </a:rPr>
              <a:t>Professional Management: </a:t>
            </a:r>
            <a:r>
              <a:rPr lang="en-US" sz="2253">
                <a:solidFill>
                  <a:srgbClr val="000000"/>
                </a:solidFill>
                <a:latin typeface="Balsamiq Sans"/>
                <a:ea typeface="Balsamiq Sans"/>
                <a:cs typeface="Balsamiq Sans"/>
                <a:sym typeface="Balsamiq Sans"/>
              </a:rPr>
              <a:t>Experienced fund managers make informed investment decisions on behalf of investors. </a:t>
            </a:r>
          </a:p>
          <a:p>
            <a:pPr algn="just">
              <a:lnSpc>
                <a:spcPts val="1065"/>
              </a:lnSpc>
            </a:pPr>
          </a:p>
          <a:p>
            <a:pPr algn="just">
              <a:lnSpc>
                <a:spcPts val="3155"/>
              </a:lnSpc>
            </a:pPr>
            <a:r>
              <a:rPr lang="en-US" sz="2253" b="true">
                <a:solidFill>
                  <a:srgbClr val="000000"/>
                </a:solidFill>
                <a:latin typeface="Balsamiq Sans Bold"/>
                <a:ea typeface="Balsamiq Sans Bold"/>
                <a:cs typeface="Balsamiq Sans Bold"/>
                <a:sym typeface="Balsamiq Sans Bold"/>
              </a:rPr>
              <a:t>Affordability:</a:t>
            </a:r>
            <a:r>
              <a:rPr lang="en-US" sz="2253">
                <a:solidFill>
                  <a:srgbClr val="000000"/>
                </a:solidFill>
                <a:latin typeface="Balsamiq Sans"/>
                <a:ea typeface="Balsamiq Sans"/>
                <a:cs typeface="Balsamiq Sans"/>
                <a:sym typeface="Balsamiq Sans"/>
              </a:rPr>
              <a:t> Investors can start with relatively small amounts, making it accessible to a broad audience</a:t>
            </a:r>
          </a:p>
          <a:p>
            <a:pPr algn="just">
              <a:lnSpc>
                <a:spcPts val="1065"/>
              </a:lnSpc>
            </a:pPr>
          </a:p>
          <a:p>
            <a:pPr algn="just">
              <a:lnSpc>
                <a:spcPts val="3155"/>
              </a:lnSpc>
            </a:pPr>
            <a:r>
              <a:rPr lang="en-US" sz="2253" b="true">
                <a:solidFill>
                  <a:srgbClr val="000000"/>
                </a:solidFill>
                <a:latin typeface="Balsamiq Sans Bold"/>
                <a:ea typeface="Balsamiq Sans Bold"/>
                <a:cs typeface="Balsamiq Sans Bold"/>
                <a:sym typeface="Balsamiq Sans Bold"/>
              </a:rPr>
              <a:t>Liquidity:</a:t>
            </a:r>
            <a:r>
              <a:rPr lang="en-US" sz="2253">
                <a:solidFill>
                  <a:srgbClr val="000000"/>
                </a:solidFill>
                <a:latin typeface="Balsamiq Sans"/>
                <a:ea typeface="Balsamiq Sans"/>
                <a:cs typeface="Balsamiq Sans"/>
                <a:sym typeface="Balsamiq Sans"/>
              </a:rPr>
              <a:t> Mutual funds can be easily bought or sold at the current net asset value, providing flexibility to investors. </a:t>
            </a:r>
          </a:p>
          <a:p>
            <a:pPr algn="just">
              <a:lnSpc>
                <a:spcPts val="1065"/>
              </a:lnSpc>
            </a:pPr>
          </a:p>
          <a:p>
            <a:pPr algn="just">
              <a:lnSpc>
                <a:spcPts val="3155"/>
              </a:lnSpc>
            </a:pPr>
            <a:r>
              <a:rPr lang="en-US" sz="2253" b="true">
                <a:solidFill>
                  <a:srgbClr val="000000"/>
                </a:solidFill>
                <a:latin typeface="Balsamiq Sans Bold"/>
                <a:ea typeface="Balsamiq Sans Bold"/>
                <a:cs typeface="Balsamiq Sans Bold"/>
                <a:sym typeface="Balsamiq Sans Bold"/>
              </a:rPr>
              <a:t>Convenience: </a:t>
            </a:r>
            <a:r>
              <a:rPr lang="en-US" sz="2253">
                <a:solidFill>
                  <a:srgbClr val="000000"/>
                </a:solidFill>
                <a:latin typeface="Balsamiq Sans"/>
                <a:ea typeface="Balsamiq Sans"/>
                <a:cs typeface="Balsamiq Sans"/>
                <a:sym typeface="Balsamiq Sans"/>
              </a:rPr>
              <a:t>They offer a simple approach to investing, often providing additional services like check writing. </a:t>
            </a:r>
          </a:p>
          <a:p>
            <a:pPr algn="just">
              <a:lnSpc>
                <a:spcPts val="1065"/>
              </a:lnSpc>
            </a:pPr>
          </a:p>
          <a:p>
            <a:pPr algn="just">
              <a:lnSpc>
                <a:spcPts val="3155"/>
              </a:lnSpc>
              <a:spcBef>
                <a:spcPct val="0"/>
              </a:spcBef>
            </a:pPr>
            <a:r>
              <a:rPr lang="en-US" b="true" sz="2253">
                <a:solidFill>
                  <a:srgbClr val="000000"/>
                </a:solidFill>
                <a:latin typeface="Balsamiq Sans Bold"/>
                <a:ea typeface="Balsamiq Sans Bold"/>
                <a:cs typeface="Balsamiq Sans Bold"/>
                <a:sym typeface="Balsamiq Sans Bold"/>
              </a:rPr>
              <a:t>Regulation and Transparency:</a:t>
            </a:r>
            <a:r>
              <a:rPr lang="en-US" sz="2253">
                <a:solidFill>
                  <a:srgbClr val="000000"/>
                </a:solidFill>
                <a:latin typeface="Balsamiq Sans"/>
                <a:ea typeface="Balsamiq Sans"/>
                <a:cs typeface="Balsamiq Sans"/>
                <a:sym typeface="Balsamiq Sans"/>
              </a:rPr>
              <a:t> Mutual funds are regulated by authorities, ensuring a level of oversight and protection for investors.</a:t>
            </a:r>
          </a:p>
        </p:txBody>
      </p:sp>
      <p:grpSp>
        <p:nvGrpSpPr>
          <p:cNvPr name="Group 9" id="9"/>
          <p:cNvGrpSpPr/>
          <p:nvPr/>
        </p:nvGrpSpPr>
        <p:grpSpPr>
          <a:xfrm rot="0">
            <a:off x="7143074" y="2786776"/>
            <a:ext cx="4658347" cy="829545"/>
            <a:chOff x="0" y="0"/>
            <a:chExt cx="6211130" cy="1106059"/>
          </a:xfrm>
        </p:grpSpPr>
        <p:grpSp>
          <p:nvGrpSpPr>
            <p:cNvPr name="Group 10" id="10"/>
            <p:cNvGrpSpPr/>
            <p:nvPr/>
          </p:nvGrpSpPr>
          <p:grpSpPr>
            <a:xfrm rot="0">
              <a:off x="0" y="0"/>
              <a:ext cx="6211130" cy="1106059"/>
              <a:chOff x="0" y="0"/>
              <a:chExt cx="1226890" cy="218481"/>
            </a:xfrm>
          </p:grpSpPr>
          <p:sp>
            <p:nvSpPr>
              <p:cNvPr name="Freeform 11" id="11"/>
              <p:cNvSpPr/>
              <p:nvPr/>
            </p:nvSpPr>
            <p:spPr>
              <a:xfrm flipH="false" flipV="false" rot="0">
                <a:off x="0" y="0"/>
                <a:ext cx="1226890" cy="218481"/>
              </a:xfrm>
              <a:custGeom>
                <a:avLst/>
                <a:gdLst/>
                <a:ahLst/>
                <a:cxnLst/>
                <a:rect r="r" b="b" t="t" l="l"/>
                <a:pathLst>
                  <a:path h="218481" w="1226890">
                    <a:moveTo>
                      <a:pt x="84759" y="0"/>
                    </a:moveTo>
                    <a:lnTo>
                      <a:pt x="1142131" y="0"/>
                    </a:lnTo>
                    <a:cubicBezTo>
                      <a:pt x="1188942" y="0"/>
                      <a:pt x="1226890" y="37948"/>
                      <a:pt x="1226890" y="84759"/>
                    </a:cubicBezTo>
                    <a:lnTo>
                      <a:pt x="1226890" y="133722"/>
                    </a:lnTo>
                    <a:cubicBezTo>
                      <a:pt x="1226890" y="180533"/>
                      <a:pt x="1188942" y="218481"/>
                      <a:pt x="1142131" y="218481"/>
                    </a:cubicBezTo>
                    <a:lnTo>
                      <a:pt x="84759" y="218481"/>
                    </a:lnTo>
                    <a:cubicBezTo>
                      <a:pt x="37948" y="218481"/>
                      <a:pt x="0" y="180533"/>
                      <a:pt x="0" y="133722"/>
                    </a:cubicBezTo>
                    <a:lnTo>
                      <a:pt x="0" y="84759"/>
                    </a:lnTo>
                    <a:cubicBezTo>
                      <a:pt x="0" y="37948"/>
                      <a:pt x="37948" y="0"/>
                      <a:pt x="84759" y="0"/>
                    </a:cubicBezTo>
                    <a:close/>
                  </a:path>
                </a:pathLst>
              </a:custGeom>
              <a:solidFill>
                <a:srgbClr val="F85992"/>
              </a:solidFill>
            </p:spPr>
          </p:sp>
          <p:sp>
            <p:nvSpPr>
              <p:cNvPr name="TextBox 12" id="12"/>
              <p:cNvSpPr txBox="true"/>
              <p:nvPr/>
            </p:nvSpPr>
            <p:spPr>
              <a:xfrm>
                <a:off x="0" y="-57150"/>
                <a:ext cx="1226890" cy="27563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60075" y="74779"/>
              <a:ext cx="5290979" cy="880301"/>
            </a:xfrm>
            <a:prstGeom prst="rect">
              <a:avLst/>
            </a:prstGeom>
          </p:spPr>
          <p:txBody>
            <a:bodyPr anchor="t" rtlCol="false" tIns="0" lIns="0" bIns="0" rIns="0">
              <a:spAutoFit/>
            </a:bodyPr>
            <a:lstStyle/>
            <a:p>
              <a:pPr algn="ctr" marL="0" indent="0" lvl="1">
                <a:lnSpc>
                  <a:spcPts val="5609"/>
                </a:lnSpc>
                <a:spcBef>
                  <a:spcPct val="0"/>
                </a:spcBef>
              </a:pPr>
              <a:r>
                <a:rPr lang="en-US" sz="4006">
                  <a:solidFill>
                    <a:srgbClr val="FCF3EB"/>
                  </a:solidFill>
                  <a:latin typeface="Balsamiq Sans"/>
                  <a:ea typeface="Balsamiq Sans"/>
                  <a:cs typeface="Balsamiq Sans"/>
                  <a:sym typeface="Balsamiq Sans"/>
                </a:rPr>
                <a:t>MUTUAL FUNDS</a:t>
              </a:r>
            </a:p>
          </p:txBody>
        </p:sp>
      </p:grpSp>
      <p:sp>
        <p:nvSpPr>
          <p:cNvPr name="Freeform 14" id="14"/>
          <p:cNvSpPr/>
          <p:nvPr/>
        </p:nvSpPr>
        <p:spPr>
          <a:xfrm flipH="false" flipV="false" rot="0">
            <a:off x="-522865" y="-609824"/>
            <a:ext cx="4641143" cy="4295166"/>
          </a:xfrm>
          <a:custGeom>
            <a:avLst/>
            <a:gdLst/>
            <a:ahLst/>
            <a:cxnLst/>
            <a:rect r="r" b="b" t="t" l="l"/>
            <a:pathLst>
              <a:path h="4295166" w="4641143">
                <a:moveTo>
                  <a:pt x="0" y="0"/>
                </a:moveTo>
                <a:lnTo>
                  <a:pt x="4641142" y="0"/>
                </a:lnTo>
                <a:lnTo>
                  <a:pt x="4641142" y="4295167"/>
                </a:lnTo>
                <a:lnTo>
                  <a:pt x="0" y="42951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520619">
            <a:off x="11879612" y="8477427"/>
            <a:ext cx="7916072" cy="8690298"/>
          </a:xfrm>
          <a:custGeom>
            <a:avLst/>
            <a:gdLst/>
            <a:ahLst/>
            <a:cxnLst/>
            <a:rect r="r" b="b" t="t" l="l"/>
            <a:pathLst>
              <a:path h="8690298" w="7916072">
                <a:moveTo>
                  <a:pt x="0" y="0"/>
                </a:moveTo>
                <a:lnTo>
                  <a:pt x="7916072" y="0"/>
                </a:lnTo>
                <a:lnTo>
                  <a:pt x="7916072" y="8690298"/>
                </a:lnTo>
                <a:lnTo>
                  <a:pt x="0" y="86902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2A1FD"/>
        </a:solidFill>
      </p:bgPr>
    </p:bg>
    <p:spTree>
      <p:nvGrpSpPr>
        <p:cNvPr id="1" name=""/>
        <p:cNvGrpSpPr/>
        <p:nvPr/>
      </p:nvGrpSpPr>
      <p:grpSpPr>
        <a:xfrm>
          <a:off x="0" y="0"/>
          <a:ext cx="0" cy="0"/>
          <a:chOff x="0" y="0"/>
          <a:chExt cx="0" cy="0"/>
        </a:xfrm>
      </p:grpSpPr>
      <p:sp>
        <p:nvSpPr>
          <p:cNvPr name="Freeform 2" id="2"/>
          <p:cNvSpPr/>
          <p:nvPr/>
        </p:nvSpPr>
        <p:spPr>
          <a:xfrm flipH="false" flipV="false" rot="0">
            <a:off x="11843981" y="3113306"/>
            <a:ext cx="7016691" cy="4962714"/>
          </a:xfrm>
          <a:custGeom>
            <a:avLst/>
            <a:gdLst/>
            <a:ahLst/>
            <a:cxnLst/>
            <a:rect r="r" b="b" t="t" l="l"/>
            <a:pathLst>
              <a:path h="4962714" w="7016691">
                <a:moveTo>
                  <a:pt x="0" y="0"/>
                </a:moveTo>
                <a:lnTo>
                  <a:pt x="7016691" y="0"/>
                </a:lnTo>
                <a:lnTo>
                  <a:pt x="7016691" y="4962715"/>
                </a:lnTo>
                <a:lnTo>
                  <a:pt x="0" y="4962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34072" y="1232335"/>
            <a:ext cx="1825228" cy="1897685"/>
          </a:xfrm>
          <a:custGeom>
            <a:avLst/>
            <a:gdLst/>
            <a:ahLst/>
            <a:cxnLst/>
            <a:rect r="r" b="b" t="t" l="l"/>
            <a:pathLst>
              <a:path h="1897685" w="1825228">
                <a:moveTo>
                  <a:pt x="0" y="0"/>
                </a:moveTo>
                <a:lnTo>
                  <a:pt x="1825228" y="0"/>
                </a:lnTo>
                <a:lnTo>
                  <a:pt x="1825228" y="1897685"/>
                </a:lnTo>
                <a:lnTo>
                  <a:pt x="0" y="1897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28179" y="7736029"/>
            <a:ext cx="1832119" cy="1612265"/>
          </a:xfrm>
          <a:custGeom>
            <a:avLst/>
            <a:gdLst/>
            <a:ahLst/>
            <a:cxnLst/>
            <a:rect r="r" b="b" t="t" l="l"/>
            <a:pathLst>
              <a:path h="1612265" w="1832119">
                <a:moveTo>
                  <a:pt x="0" y="0"/>
                </a:moveTo>
                <a:lnTo>
                  <a:pt x="1832120" y="0"/>
                </a:lnTo>
                <a:lnTo>
                  <a:pt x="1832120"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8266167"/>
            <a:ext cx="1984265" cy="992133"/>
          </a:xfrm>
          <a:custGeom>
            <a:avLst/>
            <a:gdLst/>
            <a:ahLst/>
            <a:cxnLst/>
            <a:rect r="r" b="b" t="t" l="l"/>
            <a:pathLst>
              <a:path h="992133" w="1984265">
                <a:moveTo>
                  <a:pt x="0" y="0"/>
                </a:moveTo>
                <a:lnTo>
                  <a:pt x="1984265" y="0"/>
                </a:lnTo>
                <a:lnTo>
                  <a:pt x="1984265" y="992133"/>
                </a:lnTo>
                <a:lnTo>
                  <a:pt x="0" y="9921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99950" y="1733060"/>
            <a:ext cx="1797515" cy="862807"/>
          </a:xfrm>
          <a:custGeom>
            <a:avLst/>
            <a:gdLst/>
            <a:ahLst/>
            <a:cxnLst/>
            <a:rect r="r" b="b" t="t" l="l"/>
            <a:pathLst>
              <a:path h="862807" w="1797515">
                <a:moveTo>
                  <a:pt x="0" y="0"/>
                </a:moveTo>
                <a:lnTo>
                  <a:pt x="1797516" y="0"/>
                </a:lnTo>
                <a:lnTo>
                  <a:pt x="1797516" y="862807"/>
                </a:lnTo>
                <a:lnTo>
                  <a:pt x="0" y="8628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167789">
            <a:off x="9607894" y="8671440"/>
            <a:ext cx="2307862" cy="2422375"/>
          </a:xfrm>
          <a:custGeom>
            <a:avLst/>
            <a:gdLst/>
            <a:ahLst/>
            <a:cxnLst/>
            <a:rect r="r" b="b" t="t" l="l"/>
            <a:pathLst>
              <a:path h="2422375" w="2307862">
                <a:moveTo>
                  <a:pt x="0" y="0"/>
                </a:moveTo>
                <a:lnTo>
                  <a:pt x="2307862" y="0"/>
                </a:lnTo>
                <a:lnTo>
                  <a:pt x="2307862" y="2422375"/>
                </a:lnTo>
                <a:lnTo>
                  <a:pt x="0" y="2422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565583" y="982589"/>
            <a:ext cx="9733125" cy="1520824"/>
          </a:xfrm>
          <a:prstGeom prst="rect">
            <a:avLst/>
          </a:prstGeom>
        </p:spPr>
        <p:txBody>
          <a:bodyPr anchor="t" rtlCol="false" tIns="0" lIns="0" bIns="0" rIns="0">
            <a:spAutoFit/>
          </a:bodyPr>
          <a:lstStyle/>
          <a:p>
            <a:pPr algn="l">
              <a:lnSpc>
                <a:spcPts val="11200"/>
              </a:lnSpc>
            </a:pPr>
            <a:r>
              <a:rPr lang="en-US" sz="8000">
                <a:solidFill>
                  <a:srgbClr val="000000"/>
                </a:solidFill>
                <a:latin typeface="Mango AC"/>
                <a:ea typeface="Mango AC"/>
                <a:cs typeface="Mango AC"/>
                <a:sym typeface="Mango AC"/>
              </a:rPr>
              <a:t>DISADVANTAGES</a:t>
            </a:r>
          </a:p>
        </p:txBody>
      </p:sp>
      <p:sp>
        <p:nvSpPr>
          <p:cNvPr name="TextBox 9" id="9"/>
          <p:cNvSpPr txBox="true"/>
          <p:nvPr/>
        </p:nvSpPr>
        <p:spPr>
          <a:xfrm rot="0">
            <a:off x="860333" y="2865363"/>
            <a:ext cx="10863424" cy="5121783"/>
          </a:xfrm>
          <a:prstGeom prst="rect">
            <a:avLst/>
          </a:prstGeom>
        </p:spPr>
        <p:txBody>
          <a:bodyPr anchor="t" rtlCol="false" tIns="0" lIns="0" bIns="0" rIns="0">
            <a:spAutoFit/>
          </a:bodyPr>
          <a:lstStyle/>
          <a:p>
            <a:pPr algn="just" marL="0" indent="0" lvl="0">
              <a:lnSpc>
                <a:spcPts val="2976"/>
              </a:lnSpc>
            </a:pPr>
          </a:p>
          <a:p>
            <a:pPr algn="just">
              <a:lnSpc>
                <a:spcPts val="2976"/>
              </a:lnSpc>
            </a:pPr>
            <a:r>
              <a:rPr lang="en-US" sz="2400" spc="-139">
                <a:solidFill>
                  <a:srgbClr val="000000"/>
                </a:solidFill>
                <a:latin typeface="Lookpeach Font TH"/>
                <a:ea typeface="Lookpeach Font TH"/>
                <a:cs typeface="Lookpeach Font TH"/>
                <a:sym typeface="Lookpeach Font TH"/>
              </a:rPr>
              <a:t>1.</a:t>
            </a:r>
            <a:r>
              <a:rPr lang="en-US" sz="2400" spc="-139">
                <a:solidFill>
                  <a:srgbClr val="000000"/>
                </a:solidFill>
                <a:latin typeface="Lookpeach Font TH"/>
                <a:ea typeface="Lookpeach Font TH"/>
                <a:cs typeface="Lookpeach Font TH"/>
                <a:sym typeface="Lookpeach Font TH"/>
              </a:rPr>
              <a:t> </a:t>
            </a:r>
            <a:r>
              <a:rPr lang="en-US" sz="2400" spc="-139">
                <a:solidFill>
                  <a:srgbClr val="000000"/>
                </a:solidFill>
                <a:latin typeface="Lookpeach Font TH"/>
                <a:ea typeface="Lookpeach Font TH"/>
                <a:cs typeface="Lookpeach Font TH"/>
                <a:sym typeface="Lookpeach Font TH"/>
              </a:rPr>
              <a:t>E</a:t>
            </a:r>
            <a:r>
              <a:rPr lang="en-US" b="true" sz="2400" spc="-139">
                <a:solidFill>
                  <a:srgbClr val="000000"/>
                </a:solidFill>
                <a:latin typeface="Lookpeach Font TH Bold"/>
                <a:ea typeface="Lookpeach Font TH Bold"/>
                <a:cs typeface="Lookpeach Font TH Bold"/>
                <a:sym typeface="Lookpeach Font TH Bold"/>
              </a:rPr>
              <a:t>xpense Ratio:</a:t>
            </a:r>
            <a:r>
              <a:rPr lang="en-US" sz="2400" spc="-139">
                <a:solidFill>
                  <a:srgbClr val="000000"/>
                </a:solidFill>
                <a:latin typeface="Lookpeach Font TH"/>
                <a:ea typeface="Lookpeach Font TH"/>
                <a:cs typeface="Lookpeach Font TH"/>
                <a:sym typeface="Lookpeach Font TH"/>
              </a:rPr>
              <a:t> Fees can lower returns; actively managed funds typically cost more than index funds. </a:t>
            </a:r>
          </a:p>
          <a:p>
            <a:pPr algn="just">
              <a:lnSpc>
                <a:spcPts val="1116"/>
              </a:lnSpc>
            </a:pPr>
          </a:p>
          <a:p>
            <a:pPr algn="just">
              <a:lnSpc>
                <a:spcPts val="2976"/>
              </a:lnSpc>
            </a:pPr>
            <a:r>
              <a:rPr lang="en-US" sz="2400" spc="-139">
                <a:solidFill>
                  <a:srgbClr val="000000"/>
                </a:solidFill>
                <a:latin typeface="Lookpeach Font TH"/>
                <a:ea typeface="Lookpeach Font TH"/>
                <a:cs typeface="Lookpeach Font TH"/>
                <a:sym typeface="Lookpeach Font TH"/>
              </a:rPr>
              <a:t>2. </a:t>
            </a:r>
            <a:r>
              <a:rPr lang="en-US" b="true" sz="2400" spc="-139">
                <a:solidFill>
                  <a:srgbClr val="000000"/>
                </a:solidFill>
                <a:latin typeface="Lookpeach Font TH Bold"/>
                <a:ea typeface="Lookpeach Font TH Bold"/>
                <a:cs typeface="Lookpeach Font TH Bold"/>
                <a:sym typeface="Lookpeach Font TH Bold"/>
              </a:rPr>
              <a:t>Hidden Charges:</a:t>
            </a:r>
            <a:r>
              <a:rPr lang="en-US" sz="2400" spc="-139">
                <a:solidFill>
                  <a:srgbClr val="000000"/>
                </a:solidFill>
                <a:latin typeface="Lookpeach Font TH"/>
                <a:ea typeface="Lookpeach Font TH"/>
                <a:cs typeface="Lookpeach Font TH"/>
                <a:sym typeface="Lookpeach Font TH"/>
              </a:rPr>
              <a:t> Some funds have additional fees that impact investment value.</a:t>
            </a:r>
          </a:p>
          <a:p>
            <a:pPr algn="just">
              <a:lnSpc>
                <a:spcPts val="1116"/>
              </a:lnSpc>
            </a:pPr>
          </a:p>
          <a:p>
            <a:pPr algn="just">
              <a:lnSpc>
                <a:spcPts val="2976"/>
              </a:lnSpc>
            </a:pPr>
            <a:r>
              <a:rPr lang="en-US" sz="2400" spc="-139">
                <a:solidFill>
                  <a:srgbClr val="000000"/>
                </a:solidFill>
                <a:latin typeface="Lookpeach Font TH"/>
                <a:ea typeface="Lookpeach Font TH"/>
                <a:cs typeface="Lookpeach Font TH"/>
                <a:sym typeface="Lookpeach Font TH"/>
              </a:rPr>
              <a:t>3. </a:t>
            </a:r>
            <a:r>
              <a:rPr lang="en-US" b="true" sz="2400" spc="-139">
                <a:solidFill>
                  <a:srgbClr val="000000"/>
                </a:solidFill>
                <a:latin typeface="Lookpeach Font TH Bold"/>
                <a:ea typeface="Lookpeach Font TH Bold"/>
                <a:cs typeface="Lookpeach Font TH Bold"/>
                <a:sym typeface="Lookpeach Font TH Bold"/>
              </a:rPr>
              <a:t>Lack of Control:</a:t>
            </a:r>
            <a:r>
              <a:rPr lang="en-US" sz="2400" spc="-139">
                <a:solidFill>
                  <a:srgbClr val="000000"/>
                </a:solidFill>
                <a:latin typeface="Lookpeach Font TH"/>
                <a:ea typeface="Lookpeach Font TH"/>
                <a:cs typeface="Lookpeach Font TH"/>
                <a:sym typeface="Lookpeach Font TH"/>
              </a:rPr>
              <a:t> </a:t>
            </a:r>
            <a:r>
              <a:rPr lang="en-US" sz="2400" spc="-139">
                <a:solidFill>
                  <a:srgbClr val="000000"/>
                </a:solidFill>
                <a:latin typeface="Lookpeach Font TH"/>
                <a:ea typeface="Lookpeach Font TH"/>
                <a:cs typeface="Lookpeach Font TH"/>
                <a:sym typeface="Lookpeach Font TH"/>
              </a:rPr>
              <a:t>Investors cannot influence fund investment decisions, which may not match personal strategies.</a:t>
            </a:r>
          </a:p>
          <a:p>
            <a:pPr algn="just">
              <a:lnSpc>
                <a:spcPts val="1116"/>
              </a:lnSpc>
            </a:pPr>
          </a:p>
          <a:p>
            <a:pPr algn="just">
              <a:lnSpc>
                <a:spcPts val="2976"/>
              </a:lnSpc>
            </a:pPr>
            <a:r>
              <a:rPr lang="en-US" sz="2400" spc="-139">
                <a:solidFill>
                  <a:srgbClr val="000000"/>
                </a:solidFill>
                <a:latin typeface="Lookpeach Font TH"/>
                <a:ea typeface="Lookpeach Font TH"/>
                <a:cs typeface="Lookpeach Font TH"/>
                <a:sym typeface="Lookpeach Font TH"/>
              </a:rPr>
              <a:t>4. </a:t>
            </a:r>
            <a:r>
              <a:rPr lang="en-US" b="true" sz="2400" spc="-139">
                <a:solidFill>
                  <a:srgbClr val="000000"/>
                </a:solidFill>
                <a:latin typeface="Lookpeach Font TH Bold"/>
                <a:ea typeface="Lookpeach Font TH Bold"/>
                <a:cs typeface="Lookpeach Font TH Bold"/>
                <a:sym typeface="Lookpeach Font TH Bold"/>
              </a:rPr>
              <a:t>Market Risk:</a:t>
            </a:r>
            <a:r>
              <a:rPr lang="en-US" sz="2400" spc="-139">
                <a:solidFill>
                  <a:srgbClr val="000000"/>
                </a:solidFill>
                <a:latin typeface="Lookpeach Font TH"/>
                <a:ea typeface="Lookpeach Font TH"/>
                <a:cs typeface="Lookpeach Font TH"/>
                <a:sym typeface="Lookpeach Font TH"/>
              </a:rPr>
              <a:t> </a:t>
            </a:r>
            <a:r>
              <a:rPr lang="en-US" sz="2400" spc="-139">
                <a:solidFill>
                  <a:srgbClr val="000000"/>
                </a:solidFill>
                <a:latin typeface="Lookpeach Font TH"/>
                <a:ea typeface="Lookpeach Font TH"/>
                <a:cs typeface="Lookpeach Font TH"/>
                <a:sym typeface="Lookpeach Font TH"/>
              </a:rPr>
              <a:t>Investments are vulnerable to market fluctuations, with no guaranteed returns.</a:t>
            </a:r>
          </a:p>
          <a:p>
            <a:pPr algn="just">
              <a:lnSpc>
                <a:spcPts val="1116"/>
              </a:lnSpc>
            </a:pPr>
          </a:p>
          <a:p>
            <a:pPr algn="just">
              <a:lnSpc>
                <a:spcPts val="2976"/>
              </a:lnSpc>
            </a:pPr>
            <a:r>
              <a:rPr lang="en-US" sz="2400" spc="-139">
                <a:solidFill>
                  <a:srgbClr val="000000"/>
                </a:solidFill>
                <a:latin typeface="Lookpeach Font TH"/>
                <a:ea typeface="Lookpeach Font TH"/>
                <a:cs typeface="Lookpeach Font TH"/>
                <a:sym typeface="Lookpeach Font TH"/>
              </a:rPr>
              <a:t>5. </a:t>
            </a:r>
            <a:r>
              <a:rPr lang="en-US" b="true" sz="2400" spc="-139">
                <a:solidFill>
                  <a:srgbClr val="000000"/>
                </a:solidFill>
                <a:latin typeface="Lookpeach Font TH Bold"/>
                <a:ea typeface="Lookpeach Font TH Bold"/>
                <a:cs typeface="Lookpeach Font TH Bold"/>
                <a:sym typeface="Lookpeach Font TH Bold"/>
              </a:rPr>
              <a:t>Lock-in Periods (ELSS Funds):</a:t>
            </a:r>
            <a:r>
              <a:rPr lang="en-US" sz="2400" spc="-139">
                <a:solidFill>
                  <a:srgbClr val="000000"/>
                </a:solidFill>
                <a:latin typeface="Lookpeach Font TH"/>
                <a:ea typeface="Lookpeach Font TH"/>
                <a:cs typeface="Lookpeach Font TH"/>
                <a:sym typeface="Lookpeach Font TH"/>
              </a:rPr>
              <a:t> </a:t>
            </a:r>
            <a:r>
              <a:rPr lang="en-US" sz="2400" spc="-139">
                <a:solidFill>
                  <a:srgbClr val="000000"/>
                </a:solidFill>
                <a:latin typeface="Lookpeach Font TH"/>
                <a:ea typeface="Lookpeach Font TH"/>
                <a:cs typeface="Lookpeach Font TH"/>
                <a:sym typeface="Lookpeach Font TH"/>
              </a:rPr>
              <a:t>Certain funds, like ELSS, impose mandatory lock-in periods, limiting liquidity.</a:t>
            </a:r>
          </a:p>
          <a:p>
            <a:pPr algn="just">
              <a:lnSpc>
                <a:spcPts val="1116"/>
              </a:lnSpc>
            </a:pPr>
          </a:p>
          <a:p>
            <a:pPr algn="just">
              <a:lnSpc>
                <a:spcPts val="2976"/>
              </a:lnSpc>
            </a:pPr>
            <a:r>
              <a:rPr lang="en-US" sz="2400" spc="-139">
                <a:solidFill>
                  <a:srgbClr val="000000"/>
                </a:solidFill>
                <a:latin typeface="Lookpeach Font TH"/>
                <a:ea typeface="Lookpeach Font TH"/>
                <a:cs typeface="Lookpeach Font TH"/>
                <a:sym typeface="Lookpeach Font TH"/>
              </a:rPr>
              <a:t>6. </a:t>
            </a:r>
            <a:r>
              <a:rPr lang="en-US" b="true" sz="2400" spc="-139">
                <a:solidFill>
                  <a:srgbClr val="000000"/>
                </a:solidFill>
                <a:latin typeface="Lookpeach Font TH Bold"/>
                <a:ea typeface="Lookpeach Font TH Bold"/>
                <a:cs typeface="Lookpeach Font TH Bold"/>
                <a:sym typeface="Lookpeach Font TH Bold"/>
              </a:rPr>
              <a:t>Tax Implications:</a:t>
            </a:r>
            <a:r>
              <a:rPr lang="en-US" sz="2400" spc="-139">
                <a:solidFill>
                  <a:srgbClr val="000000"/>
                </a:solidFill>
                <a:latin typeface="Lookpeach Font TH"/>
                <a:ea typeface="Lookpeach Font TH"/>
                <a:cs typeface="Lookpeach Font TH"/>
                <a:sym typeface="Lookpeach Font TH"/>
              </a:rPr>
              <a:t> </a:t>
            </a:r>
            <a:r>
              <a:rPr lang="en-US" sz="2400" spc="-139">
                <a:solidFill>
                  <a:srgbClr val="000000"/>
                </a:solidFill>
                <a:latin typeface="Lookpeach Font TH"/>
                <a:ea typeface="Lookpeach Font TH"/>
                <a:cs typeface="Lookpeach Font TH"/>
                <a:sym typeface="Lookpeach Font TH"/>
              </a:rPr>
              <a:t>Taxes on distributions occur even when earnings are reinvested, leading to inefficiencies.</a:t>
            </a:r>
          </a:p>
        </p:txBody>
      </p:sp>
      <p:grpSp>
        <p:nvGrpSpPr>
          <p:cNvPr name="Group 10" id="10"/>
          <p:cNvGrpSpPr/>
          <p:nvPr/>
        </p:nvGrpSpPr>
        <p:grpSpPr>
          <a:xfrm rot="0">
            <a:off x="3415707" y="2448359"/>
            <a:ext cx="4032877" cy="664947"/>
            <a:chOff x="0" y="0"/>
            <a:chExt cx="5377170" cy="886596"/>
          </a:xfrm>
        </p:grpSpPr>
        <p:grpSp>
          <p:nvGrpSpPr>
            <p:cNvPr name="Group 11" id="11"/>
            <p:cNvGrpSpPr/>
            <p:nvPr/>
          </p:nvGrpSpPr>
          <p:grpSpPr>
            <a:xfrm rot="0">
              <a:off x="0" y="0"/>
              <a:ext cx="5377170" cy="886596"/>
              <a:chOff x="0" y="0"/>
              <a:chExt cx="1062157" cy="175130"/>
            </a:xfrm>
          </p:grpSpPr>
          <p:sp>
            <p:nvSpPr>
              <p:cNvPr name="Freeform 12" id="12"/>
              <p:cNvSpPr/>
              <p:nvPr/>
            </p:nvSpPr>
            <p:spPr>
              <a:xfrm flipH="false" flipV="false" rot="0">
                <a:off x="0" y="0"/>
                <a:ext cx="1062157" cy="175130"/>
              </a:xfrm>
              <a:custGeom>
                <a:avLst/>
                <a:gdLst/>
                <a:ahLst/>
                <a:cxnLst/>
                <a:rect r="r" b="b" t="t" l="l"/>
                <a:pathLst>
                  <a:path h="175130" w="1062157">
                    <a:moveTo>
                      <a:pt x="87565" y="0"/>
                    </a:moveTo>
                    <a:lnTo>
                      <a:pt x="974592" y="0"/>
                    </a:lnTo>
                    <a:cubicBezTo>
                      <a:pt x="997816" y="0"/>
                      <a:pt x="1020088" y="9226"/>
                      <a:pt x="1036510" y="25647"/>
                    </a:cubicBezTo>
                    <a:cubicBezTo>
                      <a:pt x="1052931" y="42069"/>
                      <a:pt x="1062157" y="64341"/>
                      <a:pt x="1062157" y="87565"/>
                    </a:cubicBezTo>
                    <a:lnTo>
                      <a:pt x="1062157" y="87565"/>
                    </a:lnTo>
                    <a:cubicBezTo>
                      <a:pt x="1062157" y="110789"/>
                      <a:pt x="1052931" y="133061"/>
                      <a:pt x="1036510" y="149483"/>
                    </a:cubicBezTo>
                    <a:cubicBezTo>
                      <a:pt x="1020088" y="165905"/>
                      <a:pt x="997816" y="175130"/>
                      <a:pt x="974592" y="175130"/>
                    </a:cubicBezTo>
                    <a:lnTo>
                      <a:pt x="87565" y="175130"/>
                    </a:lnTo>
                    <a:cubicBezTo>
                      <a:pt x="64341" y="175130"/>
                      <a:pt x="42069" y="165905"/>
                      <a:pt x="25647" y="149483"/>
                    </a:cubicBezTo>
                    <a:cubicBezTo>
                      <a:pt x="9226" y="133061"/>
                      <a:pt x="0" y="110789"/>
                      <a:pt x="0" y="87565"/>
                    </a:cubicBezTo>
                    <a:lnTo>
                      <a:pt x="0" y="87565"/>
                    </a:lnTo>
                    <a:cubicBezTo>
                      <a:pt x="0" y="64341"/>
                      <a:pt x="9226" y="42069"/>
                      <a:pt x="25647" y="25647"/>
                    </a:cubicBezTo>
                    <a:cubicBezTo>
                      <a:pt x="42069" y="9226"/>
                      <a:pt x="64341" y="0"/>
                      <a:pt x="87565" y="0"/>
                    </a:cubicBezTo>
                    <a:close/>
                  </a:path>
                </a:pathLst>
              </a:custGeom>
              <a:solidFill>
                <a:srgbClr val="F85992"/>
              </a:solidFill>
            </p:spPr>
          </p:sp>
          <p:sp>
            <p:nvSpPr>
              <p:cNvPr name="TextBox 13" id="13"/>
              <p:cNvSpPr txBox="true"/>
              <p:nvPr/>
            </p:nvSpPr>
            <p:spPr>
              <a:xfrm>
                <a:off x="0" y="-57150"/>
                <a:ext cx="1062157" cy="23228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2720" y="7324"/>
              <a:ext cx="5071731" cy="795748"/>
            </a:xfrm>
            <a:prstGeom prst="rect">
              <a:avLst/>
            </a:prstGeom>
          </p:spPr>
          <p:txBody>
            <a:bodyPr anchor="t" rtlCol="false" tIns="0" lIns="0" bIns="0" rIns="0">
              <a:spAutoFit/>
            </a:bodyPr>
            <a:lstStyle/>
            <a:p>
              <a:pPr algn="ctr" marL="0" indent="0" lvl="1">
                <a:lnSpc>
                  <a:spcPts val="5019"/>
                </a:lnSpc>
                <a:spcBef>
                  <a:spcPct val="0"/>
                </a:spcBef>
              </a:pPr>
              <a:r>
                <a:rPr lang="en-US" sz="3585">
                  <a:solidFill>
                    <a:srgbClr val="FCF3EB"/>
                  </a:solidFill>
                  <a:latin typeface="Balsamiq Sans"/>
                  <a:ea typeface="Balsamiq Sans"/>
                  <a:cs typeface="Balsamiq Sans"/>
                  <a:sym typeface="Balsamiq Sans"/>
                </a:rPr>
                <a:t>MUTUAL FUNDS</a:t>
              </a:r>
            </a:p>
          </p:txBody>
        </p:sp>
      </p:grpSp>
      <p:sp>
        <p:nvSpPr>
          <p:cNvPr name="Freeform 15" id="15"/>
          <p:cNvSpPr/>
          <p:nvPr/>
        </p:nvSpPr>
        <p:spPr>
          <a:xfrm flipH="false" flipV="false" rot="4399754">
            <a:off x="-350477" y="-682611"/>
            <a:ext cx="1832119" cy="1612265"/>
          </a:xfrm>
          <a:custGeom>
            <a:avLst/>
            <a:gdLst/>
            <a:ahLst/>
            <a:cxnLst/>
            <a:rect r="r" b="b" t="t" l="l"/>
            <a:pathLst>
              <a:path h="1612265" w="1832119">
                <a:moveTo>
                  <a:pt x="0" y="0"/>
                </a:moveTo>
                <a:lnTo>
                  <a:pt x="1832119" y="0"/>
                </a:lnTo>
                <a:lnTo>
                  <a:pt x="1832119"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4399754">
            <a:off x="69731" y="9880044"/>
            <a:ext cx="1832119" cy="1612265"/>
          </a:xfrm>
          <a:custGeom>
            <a:avLst/>
            <a:gdLst/>
            <a:ahLst/>
            <a:cxnLst/>
            <a:rect r="r" b="b" t="t" l="l"/>
            <a:pathLst>
              <a:path h="1612265" w="1832119">
                <a:moveTo>
                  <a:pt x="0" y="0"/>
                </a:moveTo>
                <a:lnTo>
                  <a:pt x="1832120" y="0"/>
                </a:lnTo>
                <a:lnTo>
                  <a:pt x="1832120"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B695"/>
        </a:solidFill>
      </p:bgPr>
    </p:bg>
    <p:spTree>
      <p:nvGrpSpPr>
        <p:cNvPr id="1" name=""/>
        <p:cNvGrpSpPr/>
        <p:nvPr/>
      </p:nvGrpSpPr>
      <p:grpSpPr>
        <a:xfrm>
          <a:off x="0" y="0"/>
          <a:ext cx="0" cy="0"/>
          <a:chOff x="0" y="0"/>
          <a:chExt cx="0" cy="0"/>
        </a:xfrm>
      </p:grpSpPr>
      <p:sp>
        <p:nvSpPr>
          <p:cNvPr name="Freeform 2" id="2"/>
          <p:cNvSpPr/>
          <p:nvPr/>
        </p:nvSpPr>
        <p:spPr>
          <a:xfrm flipH="false" flipV="false" rot="0">
            <a:off x="12758117" y="3061684"/>
            <a:ext cx="6318867" cy="7225316"/>
          </a:xfrm>
          <a:custGeom>
            <a:avLst/>
            <a:gdLst/>
            <a:ahLst/>
            <a:cxnLst/>
            <a:rect r="r" b="b" t="t" l="l"/>
            <a:pathLst>
              <a:path h="7225316" w="6318867">
                <a:moveTo>
                  <a:pt x="0" y="0"/>
                </a:moveTo>
                <a:lnTo>
                  <a:pt x="6318867" y="0"/>
                </a:lnTo>
                <a:lnTo>
                  <a:pt x="6318867" y="7225316"/>
                </a:lnTo>
                <a:lnTo>
                  <a:pt x="0" y="7225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4599">
            <a:off x="15769517" y="969173"/>
            <a:ext cx="1854666" cy="2152038"/>
          </a:xfrm>
          <a:custGeom>
            <a:avLst/>
            <a:gdLst/>
            <a:ahLst/>
            <a:cxnLst/>
            <a:rect r="r" b="b" t="t" l="l"/>
            <a:pathLst>
              <a:path h="2152038" w="1854666">
                <a:moveTo>
                  <a:pt x="0" y="0"/>
                </a:moveTo>
                <a:lnTo>
                  <a:pt x="1854666" y="0"/>
                </a:lnTo>
                <a:lnTo>
                  <a:pt x="1854666" y="2152038"/>
                </a:lnTo>
                <a:lnTo>
                  <a:pt x="0" y="2152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54280" y="7603939"/>
            <a:ext cx="2969446" cy="2964047"/>
          </a:xfrm>
          <a:custGeom>
            <a:avLst/>
            <a:gdLst/>
            <a:ahLst/>
            <a:cxnLst/>
            <a:rect r="r" b="b" t="t" l="l"/>
            <a:pathLst>
              <a:path h="2964047" w="2969446">
                <a:moveTo>
                  <a:pt x="0" y="0"/>
                </a:moveTo>
                <a:lnTo>
                  <a:pt x="2969446" y="0"/>
                </a:lnTo>
                <a:lnTo>
                  <a:pt x="2969446" y="2964046"/>
                </a:lnTo>
                <a:lnTo>
                  <a:pt x="0" y="2964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20442" y="1242635"/>
            <a:ext cx="9018561" cy="1461135"/>
          </a:xfrm>
          <a:prstGeom prst="rect">
            <a:avLst/>
          </a:prstGeom>
        </p:spPr>
        <p:txBody>
          <a:bodyPr anchor="t" rtlCol="false" tIns="0" lIns="0" bIns="0" rIns="0">
            <a:spAutoFit/>
          </a:bodyPr>
          <a:lstStyle/>
          <a:p>
            <a:pPr algn="l" marL="0" indent="0" lvl="0">
              <a:lnSpc>
                <a:spcPts val="10169"/>
              </a:lnSpc>
              <a:spcBef>
                <a:spcPct val="0"/>
              </a:spcBef>
            </a:pPr>
            <a:r>
              <a:rPr lang="en-US" sz="9000">
                <a:solidFill>
                  <a:srgbClr val="000000"/>
                </a:solidFill>
                <a:latin typeface="Mango AC"/>
                <a:ea typeface="Mango AC"/>
                <a:cs typeface="Mango AC"/>
                <a:sym typeface="Mango AC"/>
              </a:rPr>
              <a:t>OBJECTIVES</a:t>
            </a:r>
          </a:p>
        </p:txBody>
      </p:sp>
      <p:sp>
        <p:nvSpPr>
          <p:cNvPr name="TextBox 6" id="6"/>
          <p:cNvSpPr txBox="true"/>
          <p:nvPr/>
        </p:nvSpPr>
        <p:spPr>
          <a:xfrm rot="0">
            <a:off x="209828" y="2684720"/>
            <a:ext cx="12697357" cy="5438183"/>
          </a:xfrm>
          <a:prstGeom prst="rect">
            <a:avLst/>
          </a:prstGeom>
        </p:spPr>
        <p:txBody>
          <a:bodyPr anchor="t" rtlCol="false" tIns="0" lIns="0" bIns="0" rIns="0">
            <a:spAutoFit/>
          </a:bodyPr>
          <a:lstStyle/>
          <a:p>
            <a:pPr algn="l" marL="699865" indent="-349932" lvl="1">
              <a:lnSpc>
                <a:spcPts val="4019"/>
              </a:lnSpc>
              <a:buFont typeface="Arial"/>
              <a:buChar char="•"/>
            </a:pPr>
            <a:r>
              <a:rPr lang="en-US" sz="3241" spc="-188">
                <a:solidFill>
                  <a:srgbClr val="000000"/>
                </a:solidFill>
                <a:latin typeface="Lookpeach Font TH"/>
                <a:ea typeface="Lookpeach Font TH"/>
                <a:cs typeface="Lookpeach Font TH"/>
                <a:sym typeface="Lookpeach Font TH"/>
              </a:rPr>
              <a:t> </a:t>
            </a:r>
            <a:r>
              <a:rPr lang="en-US" b="true" sz="3241" spc="-188" strike="noStrike" u="none">
                <a:solidFill>
                  <a:srgbClr val="000000"/>
                </a:solidFill>
                <a:latin typeface="Lookpeach Font TH Bold"/>
                <a:ea typeface="Lookpeach Font TH Bold"/>
                <a:cs typeface="Lookpeach Font TH Bold"/>
                <a:sym typeface="Lookpeach Font TH Bold"/>
              </a:rPr>
              <a:t>Capital Appreciation:</a:t>
            </a:r>
            <a:r>
              <a:rPr lang="en-US" sz="3241" spc="-188" strike="noStrike" u="none">
                <a:solidFill>
                  <a:srgbClr val="000000"/>
                </a:solidFill>
                <a:latin typeface="Lookpeach Font TH"/>
                <a:ea typeface="Lookpeach Font TH"/>
                <a:cs typeface="Lookpeach Font TH"/>
                <a:sym typeface="Lookpeach Font TH"/>
              </a:rPr>
              <a:t> Grow wealth over the long term by investing in growth-oriented assets.</a:t>
            </a:r>
          </a:p>
          <a:p>
            <a:pPr algn="l">
              <a:lnSpc>
                <a:spcPts val="744"/>
              </a:lnSpc>
            </a:pPr>
          </a:p>
          <a:p>
            <a:pPr algn="l" marL="699865" indent="-349932" lvl="1">
              <a:lnSpc>
                <a:spcPts val="4019"/>
              </a:lnSpc>
              <a:buFont typeface="Arial"/>
              <a:buChar char="•"/>
            </a:pPr>
            <a:r>
              <a:rPr lang="en-US" b="true" sz="3241" spc="-188" strike="noStrike" u="none">
                <a:solidFill>
                  <a:srgbClr val="000000"/>
                </a:solidFill>
                <a:latin typeface="Lookpeach Font TH Bold"/>
                <a:ea typeface="Lookpeach Font TH Bold"/>
                <a:cs typeface="Lookpeach Font TH Bold"/>
                <a:sym typeface="Lookpeach Font TH Bold"/>
              </a:rPr>
              <a:t> Income Stability:</a:t>
            </a:r>
            <a:r>
              <a:rPr lang="en-US" sz="3241" spc="-188" strike="noStrike" u="none">
                <a:solidFill>
                  <a:srgbClr val="000000"/>
                </a:solidFill>
                <a:latin typeface="Lookpeach Font TH"/>
                <a:ea typeface="Lookpeach Font TH"/>
                <a:cs typeface="Lookpeach Font TH"/>
                <a:sym typeface="Lookpeach Font TH"/>
              </a:rPr>
              <a:t> Provide steady income through interest, dividends, or fixed-income investments.</a:t>
            </a:r>
          </a:p>
          <a:p>
            <a:pPr algn="l">
              <a:lnSpc>
                <a:spcPts val="744"/>
              </a:lnSpc>
            </a:pPr>
          </a:p>
          <a:p>
            <a:pPr algn="l" marL="699865" indent="-349932" lvl="1">
              <a:lnSpc>
                <a:spcPts val="4019"/>
              </a:lnSpc>
              <a:buFont typeface="Arial"/>
              <a:buChar char="•"/>
            </a:pPr>
            <a:r>
              <a:rPr lang="en-US" sz="3241" spc="-188" strike="noStrike" u="none">
                <a:solidFill>
                  <a:srgbClr val="000000"/>
                </a:solidFill>
                <a:latin typeface="Lookpeach Font TH"/>
                <a:ea typeface="Lookpeach Font TH"/>
                <a:cs typeface="Lookpeach Font TH"/>
                <a:sym typeface="Lookpeach Font TH"/>
              </a:rPr>
              <a:t> </a:t>
            </a:r>
            <a:r>
              <a:rPr lang="en-US" b="true" sz="3241" spc="-188" strike="noStrike" u="none">
                <a:solidFill>
                  <a:srgbClr val="000000"/>
                </a:solidFill>
                <a:latin typeface="Lookpeach Font TH Bold"/>
                <a:ea typeface="Lookpeach Font TH Bold"/>
                <a:cs typeface="Lookpeach Font TH Bold"/>
                <a:sym typeface="Lookpeach Font TH Bold"/>
              </a:rPr>
              <a:t>Risk Management: </a:t>
            </a:r>
            <a:r>
              <a:rPr lang="en-US" sz="3241" spc="-188" strike="noStrike" u="none">
                <a:solidFill>
                  <a:srgbClr val="000000"/>
                </a:solidFill>
                <a:latin typeface="Lookpeach Font TH"/>
                <a:ea typeface="Lookpeach Font TH"/>
                <a:cs typeface="Lookpeach Font TH"/>
                <a:sym typeface="Lookpeach Font TH"/>
              </a:rPr>
              <a:t>Balance risk and return by allocating investments across asset classes.</a:t>
            </a:r>
          </a:p>
          <a:p>
            <a:pPr algn="l">
              <a:lnSpc>
                <a:spcPts val="744"/>
              </a:lnSpc>
            </a:pPr>
          </a:p>
          <a:p>
            <a:pPr algn="l" marL="699865" indent="-349932" lvl="1">
              <a:lnSpc>
                <a:spcPts val="4019"/>
              </a:lnSpc>
              <a:buFont typeface="Arial"/>
              <a:buChar char="•"/>
            </a:pPr>
            <a:r>
              <a:rPr lang="en-US" b="true" sz="3241" spc="-188" strike="noStrike" u="none">
                <a:solidFill>
                  <a:srgbClr val="000000"/>
                </a:solidFill>
                <a:latin typeface="Lookpeach Font TH Bold"/>
                <a:ea typeface="Lookpeach Font TH Bold"/>
                <a:cs typeface="Lookpeach Font TH Bold"/>
                <a:sym typeface="Lookpeach Font TH Bold"/>
              </a:rPr>
              <a:t> Goal-Oriented Savings:</a:t>
            </a:r>
            <a:r>
              <a:rPr lang="en-US" sz="3241" spc="-188" strike="noStrike" u="none">
                <a:solidFill>
                  <a:srgbClr val="000000"/>
                </a:solidFill>
                <a:latin typeface="Lookpeach Font TH"/>
                <a:ea typeface="Lookpeach Font TH"/>
                <a:cs typeface="Lookpeach Font TH"/>
                <a:sym typeface="Lookpeach Font TH"/>
              </a:rPr>
              <a:t> Help achieve specific financial goals like retirement, education, or home buying.</a:t>
            </a:r>
          </a:p>
          <a:p>
            <a:pPr algn="l">
              <a:lnSpc>
                <a:spcPts val="744"/>
              </a:lnSpc>
            </a:pPr>
          </a:p>
          <a:p>
            <a:pPr algn="l" marL="699865" indent="-349932" lvl="1">
              <a:lnSpc>
                <a:spcPts val="4019"/>
              </a:lnSpc>
              <a:buFont typeface="Arial"/>
              <a:buChar char="•"/>
            </a:pPr>
            <a:r>
              <a:rPr lang="en-US" b="true" sz="3241" spc="-188" strike="noStrike" u="none">
                <a:solidFill>
                  <a:srgbClr val="000000"/>
                </a:solidFill>
                <a:latin typeface="Lookpeach Font TH Bold"/>
                <a:ea typeface="Lookpeach Font TH Bold"/>
                <a:cs typeface="Lookpeach Font TH Bold"/>
                <a:sym typeface="Lookpeach Font TH Bold"/>
              </a:rPr>
              <a:t> Market Participation: </a:t>
            </a:r>
            <a:r>
              <a:rPr lang="en-US" sz="3241" spc="-188" strike="noStrike" u="none">
                <a:solidFill>
                  <a:srgbClr val="000000"/>
                </a:solidFill>
                <a:latin typeface="Lookpeach Font TH"/>
                <a:ea typeface="Lookpeach Font TH"/>
                <a:cs typeface="Lookpeach Font TH"/>
                <a:sym typeface="Lookpeach Font TH"/>
              </a:rPr>
              <a:t>Enable individuals to invest in the stock and bond markets indirectly.</a:t>
            </a:r>
          </a:p>
        </p:txBody>
      </p:sp>
      <p:sp>
        <p:nvSpPr>
          <p:cNvPr name="Freeform 7" id="7"/>
          <p:cNvSpPr/>
          <p:nvPr/>
        </p:nvSpPr>
        <p:spPr>
          <a:xfrm flipH="false" flipV="false" rot="-1167789">
            <a:off x="8375583" y="1238648"/>
            <a:ext cx="1536833" cy="1613089"/>
          </a:xfrm>
          <a:custGeom>
            <a:avLst/>
            <a:gdLst/>
            <a:ahLst/>
            <a:cxnLst/>
            <a:rect r="r" b="b" t="t" l="l"/>
            <a:pathLst>
              <a:path h="1613089" w="1536833">
                <a:moveTo>
                  <a:pt x="0" y="0"/>
                </a:moveTo>
                <a:lnTo>
                  <a:pt x="1536834" y="0"/>
                </a:lnTo>
                <a:lnTo>
                  <a:pt x="1536834" y="1613088"/>
                </a:lnTo>
                <a:lnTo>
                  <a:pt x="0" y="1613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577298" y="8432088"/>
            <a:ext cx="1652424" cy="826212"/>
          </a:xfrm>
          <a:custGeom>
            <a:avLst/>
            <a:gdLst/>
            <a:ahLst/>
            <a:cxnLst/>
            <a:rect r="r" b="b" t="t" l="l"/>
            <a:pathLst>
              <a:path h="826212" w="1652424">
                <a:moveTo>
                  <a:pt x="0" y="0"/>
                </a:moveTo>
                <a:lnTo>
                  <a:pt x="1652424" y="0"/>
                </a:lnTo>
                <a:lnTo>
                  <a:pt x="1652424" y="826212"/>
                </a:lnTo>
                <a:lnTo>
                  <a:pt x="0" y="8262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B3E7"/>
        </a:solidFill>
      </p:bgPr>
    </p:bg>
    <p:spTree>
      <p:nvGrpSpPr>
        <p:cNvPr id="1" name=""/>
        <p:cNvGrpSpPr/>
        <p:nvPr/>
      </p:nvGrpSpPr>
      <p:grpSpPr>
        <a:xfrm>
          <a:off x="0" y="0"/>
          <a:ext cx="0" cy="0"/>
          <a:chOff x="0" y="0"/>
          <a:chExt cx="0" cy="0"/>
        </a:xfrm>
      </p:grpSpPr>
      <p:sp>
        <p:nvSpPr>
          <p:cNvPr name="Freeform 2" id="2"/>
          <p:cNvSpPr/>
          <p:nvPr/>
        </p:nvSpPr>
        <p:spPr>
          <a:xfrm flipH="false" flipV="false" rot="0">
            <a:off x="-1150366" y="-5150866"/>
            <a:ext cx="20588731" cy="20588731"/>
          </a:xfrm>
          <a:custGeom>
            <a:avLst/>
            <a:gdLst/>
            <a:ahLst/>
            <a:cxnLst/>
            <a:rect r="r" b="b" t="t" l="l"/>
            <a:pathLst>
              <a:path h="20588731" w="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85507">
            <a:off x="272053" y="4878253"/>
            <a:ext cx="4144906" cy="7122621"/>
          </a:xfrm>
          <a:custGeom>
            <a:avLst/>
            <a:gdLst/>
            <a:ahLst/>
            <a:cxnLst/>
            <a:rect r="r" b="b" t="t" l="l"/>
            <a:pathLst>
              <a:path h="7122621" w="4144906">
                <a:moveTo>
                  <a:pt x="0" y="0"/>
                </a:moveTo>
                <a:lnTo>
                  <a:pt x="4144907" y="0"/>
                </a:lnTo>
                <a:lnTo>
                  <a:pt x="4144907" y="7122621"/>
                </a:lnTo>
                <a:lnTo>
                  <a:pt x="0" y="7122621"/>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355" y="1177403"/>
            <a:ext cx="6866042" cy="7262160"/>
          </a:xfrm>
          <a:custGeom>
            <a:avLst/>
            <a:gdLst/>
            <a:ahLst/>
            <a:cxnLst/>
            <a:rect r="r" b="b" t="t" l="l"/>
            <a:pathLst>
              <a:path h="7262160" w="6866042">
                <a:moveTo>
                  <a:pt x="0" y="0"/>
                </a:moveTo>
                <a:lnTo>
                  <a:pt x="6866043" y="0"/>
                </a:lnTo>
                <a:lnTo>
                  <a:pt x="6866043" y="7262160"/>
                </a:lnTo>
                <a:lnTo>
                  <a:pt x="0" y="7262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200463" y="1870030"/>
            <a:ext cx="13596458" cy="1600139"/>
          </a:xfrm>
          <a:prstGeom prst="rect">
            <a:avLst/>
          </a:prstGeom>
        </p:spPr>
        <p:txBody>
          <a:bodyPr anchor="t" rtlCol="false" tIns="0" lIns="0" bIns="0" rIns="0">
            <a:spAutoFit/>
          </a:bodyPr>
          <a:lstStyle/>
          <a:p>
            <a:pPr algn="l">
              <a:lnSpc>
                <a:spcPts val="13003"/>
              </a:lnSpc>
            </a:pPr>
            <a:r>
              <a:rPr lang="en-US" sz="9288" b="true">
                <a:solidFill>
                  <a:srgbClr val="000000"/>
                </a:solidFill>
                <a:latin typeface="Cy Grotesk Key Bold"/>
                <a:ea typeface="Cy Grotesk Key Bold"/>
                <a:cs typeface="Cy Grotesk Key Bold"/>
                <a:sym typeface="Cy Grotesk Key Bold"/>
              </a:rPr>
              <a:t>CONCLUSION</a:t>
            </a:r>
          </a:p>
        </p:txBody>
      </p:sp>
      <p:sp>
        <p:nvSpPr>
          <p:cNvPr name="Freeform 6" id="6"/>
          <p:cNvSpPr/>
          <p:nvPr/>
        </p:nvSpPr>
        <p:spPr>
          <a:xfrm flipH="false" flipV="false" rot="-4024389">
            <a:off x="14141742" y="-1729185"/>
            <a:ext cx="4144906" cy="7122621"/>
          </a:xfrm>
          <a:custGeom>
            <a:avLst/>
            <a:gdLst/>
            <a:ahLst/>
            <a:cxnLst/>
            <a:rect r="r" b="b" t="t" l="l"/>
            <a:pathLst>
              <a:path h="7122621" w="4144906">
                <a:moveTo>
                  <a:pt x="0" y="0"/>
                </a:moveTo>
                <a:lnTo>
                  <a:pt x="4144906" y="0"/>
                </a:lnTo>
                <a:lnTo>
                  <a:pt x="4144906" y="7122622"/>
                </a:lnTo>
                <a:lnTo>
                  <a:pt x="0" y="712262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49224" y="6645972"/>
            <a:ext cx="2790564" cy="2227378"/>
          </a:xfrm>
          <a:custGeom>
            <a:avLst/>
            <a:gdLst/>
            <a:ahLst/>
            <a:cxnLst/>
            <a:rect r="r" b="b" t="t" l="l"/>
            <a:pathLst>
              <a:path h="2227378" w="2790564">
                <a:moveTo>
                  <a:pt x="0" y="0"/>
                </a:moveTo>
                <a:lnTo>
                  <a:pt x="2790565" y="0"/>
                </a:lnTo>
                <a:lnTo>
                  <a:pt x="2790565" y="2227377"/>
                </a:lnTo>
                <a:lnTo>
                  <a:pt x="0" y="22273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369364" y="7127437"/>
            <a:ext cx="2717224" cy="3159563"/>
          </a:xfrm>
          <a:custGeom>
            <a:avLst/>
            <a:gdLst/>
            <a:ahLst/>
            <a:cxnLst/>
            <a:rect r="r" b="b" t="t" l="l"/>
            <a:pathLst>
              <a:path h="3159563" w="2717224">
                <a:moveTo>
                  <a:pt x="0" y="0"/>
                </a:moveTo>
                <a:lnTo>
                  <a:pt x="2717224" y="0"/>
                </a:lnTo>
                <a:lnTo>
                  <a:pt x="2717224" y="3159563"/>
                </a:lnTo>
                <a:lnTo>
                  <a:pt x="0" y="31595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0">
            <a:off x="8746252" y="-392103"/>
            <a:ext cx="2282914" cy="2008964"/>
          </a:xfrm>
          <a:custGeom>
            <a:avLst/>
            <a:gdLst/>
            <a:ahLst/>
            <a:cxnLst/>
            <a:rect r="r" b="b" t="t" l="l"/>
            <a:pathLst>
              <a:path h="2008964" w="2282914">
                <a:moveTo>
                  <a:pt x="0" y="0"/>
                </a:moveTo>
                <a:lnTo>
                  <a:pt x="2282914" y="0"/>
                </a:lnTo>
                <a:lnTo>
                  <a:pt x="2282914" y="2008965"/>
                </a:lnTo>
                <a:lnTo>
                  <a:pt x="0" y="20089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7854475" y="3651144"/>
            <a:ext cx="9082004" cy="4366443"/>
          </a:xfrm>
          <a:prstGeom prst="rect">
            <a:avLst/>
          </a:prstGeom>
        </p:spPr>
        <p:txBody>
          <a:bodyPr anchor="t" rtlCol="false" tIns="0" lIns="0" bIns="0" rIns="0">
            <a:spAutoFit/>
          </a:bodyPr>
          <a:lstStyle/>
          <a:p>
            <a:pPr algn="just" marL="0" indent="0" lvl="1">
              <a:lnSpc>
                <a:spcPts val="3454"/>
              </a:lnSpc>
              <a:spcBef>
                <a:spcPct val="0"/>
              </a:spcBef>
            </a:pPr>
            <a:r>
              <a:rPr lang="en-US" b="true" sz="2467">
                <a:solidFill>
                  <a:srgbClr val="000000"/>
                </a:solidFill>
                <a:latin typeface="Balsamiq Sans Bold"/>
                <a:ea typeface="Balsamiq Sans Bold"/>
                <a:cs typeface="Balsamiq Sans Bold"/>
                <a:sym typeface="Balsamiq Sans Bold"/>
              </a:rPr>
              <a:t>Mutual funds are versatile investments that balance risk and return, offering professional management, diversification, and accessibility for both individual and institutional investors. While they have drawbacks like market risks and fees, their benefits, including liquidity and goal-oriented savings, generally outweigh the challenges. The growing mutual fund industry in India, fueled by technology and awareness, presents opportunities for wealth creation and financial inclusion. Understanding the types, advantages, and objectives of mutual funds helps individuals make informed financial decisions.</a:t>
            </a:r>
          </a:p>
        </p:txBody>
      </p:sp>
      <p:sp>
        <p:nvSpPr>
          <p:cNvPr name="Freeform 11" id="11"/>
          <p:cNvSpPr/>
          <p:nvPr/>
        </p:nvSpPr>
        <p:spPr>
          <a:xfrm flipH="false" flipV="false" rot="0">
            <a:off x="10539211" y="434975"/>
            <a:ext cx="1587671" cy="1397150"/>
          </a:xfrm>
          <a:custGeom>
            <a:avLst/>
            <a:gdLst/>
            <a:ahLst/>
            <a:cxnLst/>
            <a:rect r="r" b="b" t="t" l="l"/>
            <a:pathLst>
              <a:path h="1397150" w="1587671">
                <a:moveTo>
                  <a:pt x="0" y="0"/>
                </a:moveTo>
                <a:lnTo>
                  <a:pt x="1587671" y="0"/>
                </a:lnTo>
                <a:lnTo>
                  <a:pt x="1587671" y="1397151"/>
                </a:lnTo>
                <a:lnTo>
                  <a:pt x="0" y="13971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2A1FD"/>
        </a:solidFill>
      </p:bgPr>
    </p:bg>
    <p:spTree>
      <p:nvGrpSpPr>
        <p:cNvPr id="1" name=""/>
        <p:cNvGrpSpPr/>
        <p:nvPr/>
      </p:nvGrpSpPr>
      <p:grpSpPr>
        <a:xfrm>
          <a:off x="0" y="0"/>
          <a:ext cx="0" cy="0"/>
          <a:chOff x="0" y="0"/>
          <a:chExt cx="0" cy="0"/>
        </a:xfrm>
      </p:grpSpPr>
      <p:sp>
        <p:nvSpPr>
          <p:cNvPr name="Freeform 2" id="2"/>
          <p:cNvSpPr/>
          <p:nvPr/>
        </p:nvSpPr>
        <p:spPr>
          <a:xfrm flipH="false" flipV="false" rot="0">
            <a:off x="-1150366" y="-5150866"/>
            <a:ext cx="20588731" cy="20588731"/>
          </a:xfrm>
          <a:custGeom>
            <a:avLst/>
            <a:gdLst/>
            <a:ahLst/>
            <a:cxnLst/>
            <a:rect r="r" b="b" t="t" l="l"/>
            <a:pathLst>
              <a:path h="20588731" w="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79790" y="3571183"/>
            <a:ext cx="12128420" cy="2820785"/>
          </a:xfrm>
          <a:prstGeom prst="rect">
            <a:avLst/>
          </a:prstGeom>
        </p:spPr>
        <p:txBody>
          <a:bodyPr anchor="t" rtlCol="false" tIns="0" lIns="0" bIns="0" rIns="0">
            <a:spAutoFit/>
          </a:bodyPr>
          <a:lstStyle/>
          <a:p>
            <a:pPr algn="ctr">
              <a:lnSpc>
                <a:spcPts val="23023"/>
              </a:lnSpc>
            </a:pPr>
            <a:r>
              <a:rPr lang="en-US" sz="16445" b="true">
                <a:solidFill>
                  <a:srgbClr val="000000"/>
                </a:solidFill>
                <a:latin typeface="Cy Grotesk Key Bold"/>
                <a:ea typeface="Cy Grotesk Key Bold"/>
                <a:cs typeface="Cy Grotesk Key Bold"/>
                <a:sym typeface="Cy Grotesk Key Bold"/>
              </a:rPr>
              <a:t>Thank You</a:t>
            </a:r>
          </a:p>
        </p:txBody>
      </p:sp>
      <p:sp>
        <p:nvSpPr>
          <p:cNvPr name="Freeform 4" id="4"/>
          <p:cNvSpPr/>
          <p:nvPr/>
        </p:nvSpPr>
        <p:spPr>
          <a:xfrm flipH="false" flipV="false" rot="-3785770">
            <a:off x="739284" y="-1074867"/>
            <a:ext cx="3671102" cy="6308434"/>
          </a:xfrm>
          <a:custGeom>
            <a:avLst/>
            <a:gdLst/>
            <a:ahLst/>
            <a:cxnLst/>
            <a:rect r="r" b="b" t="t" l="l"/>
            <a:pathLst>
              <a:path h="6308434" w="3671102">
                <a:moveTo>
                  <a:pt x="0" y="0"/>
                </a:moveTo>
                <a:lnTo>
                  <a:pt x="3671101" y="0"/>
                </a:lnTo>
                <a:lnTo>
                  <a:pt x="3671101" y="6308435"/>
                </a:lnTo>
                <a:lnTo>
                  <a:pt x="0" y="630843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85770">
            <a:off x="13959411" y="5569126"/>
            <a:ext cx="3671102" cy="6308434"/>
          </a:xfrm>
          <a:custGeom>
            <a:avLst/>
            <a:gdLst/>
            <a:ahLst/>
            <a:cxnLst/>
            <a:rect r="r" b="b" t="t" l="l"/>
            <a:pathLst>
              <a:path h="6308434" w="3671102">
                <a:moveTo>
                  <a:pt x="0" y="0"/>
                </a:moveTo>
                <a:lnTo>
                  <a:pt x="3671102" y="0"/>
                </a:lnTo>
                <a:lnTo>
                  <a:pt x="3671102" y="6308434"/>
                </a:lnTo>
                <a:lnTo>
                  <a:pt x="0" y="63084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67079" y="-1353137"/>
            <a:ext cx="4871215" cy="5074182"/>
          </a:xfrm>
          <a:custGeom>
            <a:avLst/>
            <a:gdLst/>
            <a:ahLst/>
            <a:cxnLst/>
            <a:rect r="r" b="b" t="t" l="l"/>
            <a:pathLst>
              <a:path h="5074182" w="4871215">
                <a:moveTo>
                  <a:pt x="0" y="0"/>
                </a:moveTo>
                <a:lnTo>
                  <a:pt x="4871214" y="0"/>
                </a:lnTo>
                <a:lnTo>
                  <a:pt x="4871214" y="5074181"/>
                </a:lnTo>
                <a:lnTo>
                  <a:pt x="0" y="50741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31175">
            <a:off x="14444170" y="2297223"/>
            <a:ext cx="1528079" cy="2133105"/>
          </a:xfrm>
          <a:custGeom>
            <a:avLst/>
            <a:gdLst/>
            <a:ahLst/>
            <a:cxnLst/>
            <a:rect r="r" b="b" t="t" l="l"/>
            <a:pathLst>
              <a:path h="2133105" w="1528079">
                <a:moveTo>
                  <a:pt x="0" y="0"/>
                </a:moveTo>
                <a:lnTo>
                  <a:pt x="1528079" y="0"/>
                </a:lnTo>
                <a:lnTo>
                  <a:pt x="1528079" y="2133105"/>
                </a:lnTo>
                <a:lnTo>
                  <a:pt x="0" y="2133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67618" y="6391967"/>
            <a:ext cx="2414433" cy="2510281"/>
          </a:xfrm>
          <a:custGeom>
            <a:avLst/>
            <a:gdLst/>
            <a:ahLst/>
            <a:cxnLst/>
            <a:rect r="r" b="b" t="t" l="l"/>
            <a:pathLst>
              <a:path h="2510281" w="2414433">
                <a:moveTo>
                  <a:pt x="0" y="0"/>
                </a:moveTo>
                <a:lnTo>
                  <a:pt x="2414433" y="0"/>
                </a:lnTo>
                <a:lnTo>
                  <a:pt x="2414433" y="2510281"/>
                </a:lnTo>
                <a:lnTo>
                  <a:pt x="0" y="25102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346363" y="6391967"/>
            <a:ext cx="5861847" cy="5851189"/>
          </a:xfrm>
          <a:custGeom>
            <a:avLst/>
            <a:gdLst/>
            <a:ahLst/>
            <a:cxnLst/>
            <a:rect r="r" b="b" t="t" l="l"/>
            <a:pathLst>
              <a:path h="5851189" w="5861847">
                <a:moveTo>
                  <a:pt x="0" y="0"/>
                </a:moveTo>
                <a:lnTo>
                  <a:pt x="5861847" y="0"/>
                </a:lnTo>
                <a:lnTo>
                  <a:pt x="5861847" y="5851189"/>
                </a:lnTo>
                <a:lnTo>
                  <a:pt x="0" y="58511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2090895" y="-1527125"/>
            <a:ext cx="5723967" cy="5422158"/>
          </a:xfrm>
          <a:custGeom>
            <a:avLst/>
            <a:gdLst/>
            <a:ahLst/>
            <a:cxnLst/>
            <a:rect r="r" b="b" t="t" l="l"/>
            <a:pathLst>
              <a:path h="5422158" w="5723967">
                <a:moveTo>
                  <a:pt x="0" y="0"/>
                </a:moveTo>
                <a:lnTo>
                  <a:pt x="5723967" y="0"/>
                </a:lnTo>
                <a:lnTo>
                  <a:pt x="5723967" y="5422158"/>
                </a:lnTo>
                <a:lnTo>
                  <a:pt x="0" y="54221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DAGaf6HFn5I</dc:identifier>
  <dcterms:modified xsi:type="dcterms:W3CDTF">2011-08-01T06:04:30Z</dcterms:modified>
  <cp:revision>1</cp:revision>
  <dc:title>MUTUAL FUNDS</dc:title>
</cp:coreProperties>
</file>